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201"/>
  </p:notesMasterIdLst>
  <p:sldIdLst>
    <p:sldId id="4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2" r:id="rId129"/>
    <p:sldId id="383" r:id="rId130"/>
    <p:sldId id="384" r:id="rId131"/>
    <p:sldId id="385" r:id="rId132"/>
    <p:sldId id="381"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2" r:id="rId2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an KÜÇÜKERDEM" initials="K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204"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notesMaster" Target="notesMasters/notesMaster1.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commentAuthors" Target="commentAuthors.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4B5329-ABFB-417F-9CF5-77577AB74B9C}" type="datetimeFigureOut">
              <a:rPr lang="tr-TR" smtClean="0"/>
              <a:t>24.04.2016</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B13086-D4A0-4D7D-9C22-66E7E67E1990}" type="slidenum">
              <a:rPr lang="tr-TR" smtClean="0"/>
              <a:t>‹#›</a:t>
            </a:fld>
            <a:endParaRPr lang="tr-TR"/>
          </a:p>
        </p:txBody>
      </p:sp>
    </p:spTree>
    <p:extLst>
      <p:ext uri="{BB962C8B-B14F-4D97-AF65-F5344CB8AC3E}">
        <p14:creationId xmlns:p14="http://schemas.microsoft.com/office/powerpoint/2010/main" val="4089394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ayt Görüntüsü Yer Tutucusu 1"/>
          <p:cNvSpPr>
            <a:spLocks noGrp="1" noRot="1" noChangeAspect="1" noTextEdit="1"/>
          </p:cNvSpPr>
          <p:nvPr>
            <p:ph type="sldImg"/>
          </p:nvPr>
        </p:nvSpPr>
        <p:spPr>
          <a:xfrm>
            <a:off x="381000" y="685800"/>
            <a:ext cx="6096000" cy="3429000"/>
          </a:xfrm>
          <a:ln/>
        </p:spPr>
      </p:sp>
      <p:sp>
        <p:nvSpPr>
          <p:cNvPr id="99331"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altLang="tr-TR" smtClean="0">
              <a:latin typeface="Arial" charset="0"/>
              <a:cs typeface="Arial" charset="0"/>
            </a:endParaRPr>
          </a:p>
        </p:txBody>
      </p:sp>
      <p:sp>
        <p:nvSpPr>
          <p:cNvPr id="99332"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AAC81BB-E44E-4882-B491-9BE57F118626}" type="slidenum">
              <a:rPr lang="tr-TR" altLang="tr-TR">
                <a:solidFill>
                  <a:srgbClr val="000000"/>
                </a:solidFill>
                <a:latin typeface="Calibri" pitchFamily="34" charset="0"/>
              </a:rPr>
              <a:pPr eaLnBrk="1" hangingPunct="1">
                <a:spcBef>
                  <a:spcPct val="0"/>
                </a:spcBef>
              </a:pPr>
              <a:t>1</a:t>
            </a:fld>
            <a:endParaRPr lang="tr-TR" altLang="tr-TR">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BAC7D725-C386-4193-A99C-54EA24A3FEC6}"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409197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AC7D725-C386-4193-A99C-54EA24A3FEC6}"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575977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tr-TR" smtClean="0"/>
              <a:t>Asıl başlık stili için tıklatın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BAC7D725-C386-4193-A99C-54EA24A3FEC6}"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2177012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BAC7D725-C386-4193-A99C-54EA24A3FEC6}"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77A1-0AE6-4307-8C85-AC29ECB3231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62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AC7D725-C386-4193-A99C-54EA24A3FEC6}"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2342121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AC7D725-C386-4193-A99C-54EA24A3FEC6}"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77A1-0AE6-4307-8C85-AC29ECB3231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036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BAC7D725-C386-4193-A99C-54EA24A3FEC6}" type="datetimeFigureOut">
              <a:rPr lang="en-US" smtClean="0"/>
              <a:t>4/24/2016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3562010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097280" y="2582334"/>
            <a:ext cx="4937760" cy="3378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6217920" y="2582334"/>
            <a:ext cx="4937760" cy="3378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AC7D725-C386-4193-A99C-54EA24A3FEC6}" type="datetimeFigureOut">
              <a:rPr lang="en-US" smtClean="0"/>
              <a:t>4/24/2016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3527734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AC7D725-C386-4193-A99C-54EA24A3FEC6}" type="datetimeFigureOut">
              <a:rPr lang="en-US" smtClean="0"/>
              <a:t>4/24/2016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1356363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AC7D725-C386-4193-A99C-54EA24A3FEC6}" type="datetimeFigureOut">
              <a:rPr lang="en-US" smtClean="0"/>
              <a:t>4/24/2016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1762490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C7D725-C386-4193-A99C-54EA24A3FEC6}" type="datetimeFigureOut">
              <a:rPr lang="en-US" smtClean="0"/>
              <a:t>4/24/2016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EBB77A1-0AE6-4307-8C85-AC29ECB32316}" type="slidenum">
              <a:rPr lang="en-US" smtClean="0"/>
              <a:t>‹#›</a:t>
            </a:fld>
            <a:endParaRPr lang="en-US"/>
          </a:p>
        </p:txBody>
      </p:sp>
    </p:spTree>
    <p:extLst>
      <p:ext uri="{BB962C8B-B14F-4D97-AF65-F5344CB8AC3E}">
        <p14:creationId xmlns:p14="http://schemas.microsoft.com/office/powerpoint/2010/main" val="406579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AC7D725-C386-4193-A99C-54EA24A3FEC6}"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2725556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AC7D725-C386-4193-A99C-54EA24A3FEC6}" type="datetimeFigureOut">
              <a:rPr lang="en-US" smtClean="0"/>
              <a:t>4/24/2016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2511842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AC7D725-C386-4193-A99C-54EA24A3FEC6}"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3802726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AC7D725-C386-4193-A99C-54EA24A3FEC6}"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3104668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tr-TR" smtClean="0"/>
              <a:t>Asıl başlık stili için tıklatın</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6"/>
          <p:cNvSpPr>
            <a:spLocks noGrp="1"/>
          </p:cNvSpPr>
          <p:nvPr>
            <p:ph type="dt" sz="half" idx="10"/>
          </p:nvPr>
        </p:nvSpPr>
        <p:spPr/>
        <p:txBody>
          <a:bodyPr/>
          <a:lstStyle>
            <a:lvl1pPr defTabSz="914400" eaLnBrk="1" hangingPunct="1">
              <a:defRPr>
                <a:cs typeface="Arial" charset="0"/>
              </a:defRPr>
            </a:lvl1pPr>
          </a:lstStyle>
          <a:p>
            <a:pPr>
              <a:defRPr/>
            </a:pPr>
            <a:fld id="{C579D7AA-88D0-459F-936D-13AA27FAE5F1}" type="datetimeFigureOut">
              <a:rPr lang="tr-TR"/>
              <a:pPr>
                <a:defRPr/>
              </a:pPr>
              <a:t>24.04.2016</a:t>
            </a:fld>
            <a:endParaRPr lang="tr-TR"/>
          </a:p>
        </p:txBody>
      </p:sp>
      <p:sp>
        <p:nvSpPr>
          <p:cNvPr id="5" name="Slide Number Placeholder 7"/>
          <p:cNvSpPr>
            <a:spLocks noGrp="1"/>
          </p:cNvSpPr>
          <p:nvPr>
            <p:ph type="sldNum" sz="quarter" idx="11"/>
          </p:nvPr>
        </p:nvSpPr>
        <p:spPr/>
        <p:txBody>
          <a:bodyPr/>
          <a:lstStyle>
            <a:lvl1pPr defTabSz="914400" eaLnBrk="1" hangingPunct="1">
              <a:defRPr>
                <a:cs typeface="Arial" charset="0"/>
              </a:defRPr>
            </a:lvl1pPr>
          </a:lstStyle>
          <a:p>
            <a:pPr>
              <a:defRPr/>
            </a:pPr>
            <a:fld id="{1D59AD1D-7F16-41FC-9DC9-A19CA0265048}" type="slidenum">
              <a:rPr lang="tr-TR"/>
              <a:pPr>
                <a:defRPr/>
              </a:pPr>
              <a:t>‹#›</a:t>
            </a:fld>
            <a:endParaRPr lang="tr-TR"/>
          </a:p>
        </p:txBody>
      </p:sp>
      <p:sp>
        <p:nvSpPr>
          <p:cNvPr id="6" name="Footer Placeholder 8"/>
          <p:cNvSpPr>
            <a:spLocks noGrp="1"/>
          </p:cNvSpPr>
          <p:nvPr>
            <p:ph type="ftr" sz="quarter" idx="12"/>
          </p:nvPr>
        </p:nvSpPr>
        <p:spPr/>
        <p:txBody>
          <a:bodyPr/>
          <a:lstStyle>
            <a:lvl1pPr defTabSz="914400" eaLnBrk="1" hangingPunct="1">
              <a:defRPr>
                <a:cs typeface="Arial" charset="0"/>
              </a:defRPr>
            </a:lvl1pPr>
          </a:lstStyle>
          <a:p>
            <a:pPr>
              <a:defRPr/>
            </a:pPr>
            <a:endParaRPr lang="tr-TR"/>
          </a:p>
        </p:txBody>
      </p:sp>
    </p:spTree>
    <p:extLst>
      <p:ext uri="{BB962C8B-B14F-4D97-AF65-F5344CB8AC3E}">
        <p14:creationId xmlns:p14="http://schemas.microsoft.com/office/powerpoint/2010/main" val="4091562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4" name="Date Placeholder 3"/>
          <p:cNvSpPr>
            <a:spLocks noGrp="1"/>
          </p:cNvSpPr>
          <p:nvPr>
            <p:ph type="dt" sz="half" idx="10"/>
          </p:nvPr>
        </p:nvSpPr>
        <p:spPr/>
        <p:txBody>
          <a:bodyPr/>
          <a:lstStyle>
            <a:lvl1pPr defTabSz="914400" eaLnBrk="1" hangingPunct="1">
              <a:defRPr>
                <a:cs typeface="Arial" charset="0"/>
              </a:defRPr>
            </a:lvl1pPr>
          </a:lstStyle>
          <a:p>
            <a:pPr>
              <a:defRPr/>
            </a:pPr>
            <a:fld id="{04CCB61B-C21F-4623-A399-BBBB02E43EAC}" type="datetimeFigureOut">
              <a:rPr lang="tr-TR"/>
              <a:pPr>
                <a:defRPr/>
              </a:pPr>
              <a:t>24.04.2016</a:t>
            </a:fld>
            <a:endParaRPr lang="tr-TR"/>
          </a:p>
        </p:txBody>
      </p:sp>
      <p:sp>
        <p:nvSpPr>
          <p:cNvPr id="5" name="Footer Placeholder 4"/>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6" name="Slide Number Placeholder 5"/>
          <p:cNvSpPr>
            <a:spLocks noGrp="1"/>
          </p:cNvSpPr>
          <p:nvPr>
            <p:ph type="sldNum" sz="quarter" idx="12"/>
          </p:nvPr>
        </p:nvSpPr>
        <p:spPr/>
        <p:txBody>
          <a:bodyPr/>
          <a:lstStyle>
            <a:lvl1pPr defTabSz="914400" eaLnBrk="1" hangingPunct="1">
              <a:defRPr>
                <a:cs typeface="Arial" charset="0"/>
              </a:defRPr>
            </a:lvl1pPr>
          </a:lstStyle>
          <a:p>
            <a:pPr>
              <a:defRPr/>
            </a:pPr>
            <a:fld id="{E3AB6464-53E6-4E4E-B642-5F401E47D289}" type="slidenum">
              <a:rPr lang="tr-TR"/>
              <a:pPr>
                <a:defRPr/>
              </a:pPr>
              <a:t>‹#›</a:t>
            </a:fld>
            <a:endParaRPr lang="tr-TR"/>
          </a:p>
        </p:txBody>
      </p:sp>
    </p:spTree>
    <p:extLst>
      <p:ext uri="{BB962C8B-B14F-4D97-AF65-F5344CB8AC3E}">
        <p14:creationId xmlns:p14="http://schemas.microsoft.com/office/powerpoint/2010/main" val="3790610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4" name="Oval 3"/>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a:solidFill>
                <a:prstClr val="white"/>
              </a:solidFill>
            </a:endParaRPr>
          </a:p>
        </p:txBody>
      </p:sp>
      <p:sp>
        <p:nvSpPr>
          <p:cNvPr id="5" name="Oval 4"/>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a:solidFill>
                <a:prstClr val="white"/>
              </a:solidFill>
            </a:endParaRPr>
          </a:p>
        </p:txBody>
      </p:sp>
      <p:sp>
        <p:nvSpPr>
          <p:cNvPr id="6" name="Oval 5"/>
          <p:cNvSpPr/>
          <p:nvPr/>
        </p:nvSpPr>
        <p:spPr>
          <a:xfrm>
            <a:off x="5729818"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963084" y="1371601"/>
            <a:ext cx="103632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963084" y="4068764"/>
            <a:ext cx="103632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0"/>
          </p:nvPr>
        </p:nvSpPr>
        <p:spPr/>
        <p:txBody>
          <a:bodyPr/>
          <a:lstStyle>
            <a:lvl1pPr defTabSz="914400" eaLnBrk="1" hangingPunct="1">
              <a:defRPr>
                <a:cs typeface="Arial" charset="0"/>
              </a:defRPr>
            </a:lvl1pPr>
          </a:lstStyle>
          <a:p>
            <a:pPr>
              <a:defRPr/>
            </a:pPr>
            <a:fld id="{30BE140C-1C9E-4B63-9510-4C351FACF7FC}" type="datetimeFigureOut">
              <a:rPr lang="tr-TR"/>
              <a:pPr>
                <a:defRPr/>
              </a:pPr>
              <a:t>24.04.2016</a:t>
            </a:fld>
            <a:endParaRPr lang="tr-TR"/>
          </a:p>
        </p:txBody>
      </p:sp>
      <p:sp>
        <p:nvSpPr>
          <p:cNvPr id="8" name="Footer Placeholder 4"/>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9" name="Slide Number Placeholder 5"/>
          <p:cNvSpPr>
            <a:spLocks noGrp="1"/>
          </p:cNvSpPr>
          <p:nvPr>
            <p:ph type="sldNum" sz="quarter" idx="12"/>
          </p:nvPr>
        </p:nvSpPr>
        <p:spPr/>
        <p:txBody>
          <a:bodyPr/>
          <a:lstStyle>
            <a:lvl1pPr defTabSz="914400" eaLnBrk="1" hangingPunct="1">
              <a:defRPr>
                <a:cs typeface="Arial" charset="0"/>
              </a:defRPr>
            </a:lvl1pPr>
          </a:lstStyle>
          <a:p>
            <a:pPr>
              <a:defRPr/>
            </a:pPr>
            <a:fld id="{061BE733-A6CB-43FC-A212-C456B9A9DD6C}" type="slidenum">
              <a:rPr lang="tr-TR"/>
              <a:pPr>
                <a:defRPr/>
              </a:pPr>
              <a:t>‹#›</a:t>
            </a:fld>
            <a:endParaRPr lang="tr-TR"/>
          </a:p>
        </p:txBody>
      </p:sp>
    </p:spTree>
    <p:extLst>
      <p:ext uri="{BB962C8B-B14F-4D97-AF65-F5344CB8AC3E}">
        <p14:creationId xmlns:p14="http://schemas.microsoft.com/office/powerpoint/2010/main" val="4278575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9" name="Content Placeholder 8"/>
          <p:cNvSpPr>
            <a:spLocks noGrp="1"/>
          </p:cNvSpPr>
          <p:nvPr>
            <p:ph sz="quarter" idx="13"/>
          </p:nvPr>
        </p:nvSpPr>
        <p:spPr>
          <a:xfrm>
            <a:off x="487680" y="1600200"/>
            <a:ext cx="5388864" cy="452628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4"/>
          <p:cNvSpPr>
            <a:spLocks noGrp="1"/>
          </p:cNvSpPr>
          <p:nvPr>
            <p:ph type="dt" sz="half" idx="14"/>
          </p:nvPr>
        </p:nvSpPr>
        <p:spPr/>
        <p:txBody>
          <a:bodyPr/>
          <a:lstStyle>
            <a:lvl1pPr defTabSz="914400" eaLnBrk="1" hangingPunct="1">
              <a:defRPr>
                <a:cs typeface="Arial" charset="0"/>
              </a:defRPr>
            </a:lvl1pPr>
          </a:lstStyle>
          <a:p>
            <a:pPr>
              <a:defRPr/>
            </a:pPr>
            <a:fld id="{B3639500-238D-4833-ADCA-35B9A852647F}" type="datetimeFigureOut">
              <a:rPr lang="tr-TR"/>
              <a:pPr>
                <a:defRPr/>
              </a:pPr>
              <a:t>24.04.2016</a:t>
            </a:fld>
            <a:endParaRPr lang="tr-TR"/>
          </a:p>
        </p:txBody>
      </p:sp>
      <p:sp>
        <p:nvSpPr>
          <p:cNvPr id="6" name="Footer Placeholder 5"/>
          <p:cNvSpPr>
            <a:spLocks noGrp="1"/>
          </p:cNvSpPr>
          <p:nvPr>
            <p:ph type="ftr" sz="quarter" idx="15"/>
          </p:nvPr>
        </p:nvSpPr>
        <p:spPr/>
        <p:txBody>
          <a:bodyPr/>
          <a:lstStyle>
            <a:lvl1pPr defTabSz="914400" eaLnBrk="1" hangingPunct="1">
              <a:defRPr>
                <a:cs typeface="Arial" charset="0"/>
              </a:defRPr>
            </a:lvl1pPr>
          </a:lstStyle>
          <a:p>
            <a:pPr>
              <a:defRPr/>
            </a:pPr>
            <a:endParaRPr lang="tr-TR"/>
          </a:p>
        </p:txBody>
      </p:sp>
      <p:sp>
        <p:nvSpPr>
          <p:cNvPr id="7" name="Slide Number Placeholder 6"/>
          <p:cNvSpPr>
            <a:spLocks noGrp="1"/>
          </p:cNvSpPr>
          <p:nvPr>
            <p:ph type="sldNum" sz="quarter" idx="16"/>
          </p:nvPr>
        </p:nvSpPr>
        <p:spPr/>
        <p:txBody>
          <a:bodyPr/>
          <a:lstStyle>
            <a:lvl1pPr defTabSz="914400" eaLnBrk="1" hangingPunct="1">
              <a:defRPr>
                <a:cs typeface="Arial" charset="0"/>
              </a:defRPr>
            </a:lvl1pPr>
          </a:lstStyle>
          <a:p>
            <a:pPr>
              <a:defRPr/>
            </a:pPr>
            <a:fld id="{AA1B4DF3-36E0-4B84-88D2-8CF0F0686749}" type="slidenum">
              <a:rPr lang="tr-TR"/>
              <a:pPr>
                <a:defRPr/>
              </a:pPr>
              <a:t>‹#›</a:t>
            </a:fld>
            <a:endParaRPr lang="tr-TR"/>
          </a:p>
        </p:txBody>
      </p:sp>
    </p:spTree>
    <p:extLst>
      <p:ext uri="{BB962C8B-B14F-4D97-AF65-F5344CB8AC3E}">
        <p14:creationId xmlns:p14="http://schemas.microsoft.com/office/powerpoint/2010/main" val="2533774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1" name="Content Placeholder 10"/>
          <p:cNvSpPr>
            <a:spLocks noGrp="1"/>
          </p:cNvSpPr>
          <p:nvPr>
            <p:ph sz="quarter" idx="13"/>
          </p:nvPr>
        </p:nvSpPr>
        <p:spPr>
          <a:xfrm>
            <a:off x="609600" y="2212848"/>
            <a:ext cx="5388864" cy="391363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5"/>
          </p:nvPr>
        </p:nvSpPr>
        <p:spPr/>
        <p:txBody>
          <a:bodyPr/>
          <a:lstStyle>
            <a:lvl1pPr defTabSz="914400" eaLnBrk="1" hangingPunct="1">
              <a:defRPr>
                <a:cs typeface="Arial" charset="0"/>
              </a:defRPr>
            </a:lvl1pPr>
          </a:lstStyle>
          <a:p>
            <a:pPr>
              <a:defRPr/>
            </a:pPr>
            <a:fld id="{958434D0-E26F-40CF-BE60-8DD1FA0BB529}" type="datetimeFigureOut">
              <a:rPr lang="tr-TR"/>
              <a:pPr>
                <a:defRPr/>
              </a:pPr>
              <a:t>24.04.2016</a:t>
            </a:fld>
            <a:endParaRPr lang="tr-TR"/>
          </a:p>
        </p:txBody>
      </p:sp>
      <p:sp>
        <p:nvSpPr>
          <p:cNvPr id="8" name="Footer Placeholder 7"/>
          <p:cNvSpPr>
            <a:spLocks noGrp="1"/>
          </p:cNvSpPr>
          <p:nvPr>
            <p:ph type="ftr" sz="quarter" idx="16"/>
          </p:nvPr>
        </p:nvSpPr>
        <p:spPr/>
        <p:txBody>
          <a:bodyPr/>
          <a:lstStyle>
            <a:lvl1pPr defTabSz="914400" eaLnBrk="1" hangingPunct="1">
              <a:defRPr>
                <a:cs typeface="Arial" charset="0"/>
              </a:defRPr>
            </a:lvl1pPr>
          </a:lstStyle>
          <a:p>
            <a:pPr>
              <a:defRPr/>
            </a:pPr>
            <a:endParaRPr lang="tr-TR"/>
          </a:p>
        </p:txBody>
      </p:sp>
      <p:sp>
        <p:nvSpPr>
          <p:cNvPr id="9" name="Slide Number Placeholder 8"/>
          <p:cNvSpPr>
            <a:spLocks noGrp="1"/>
          </p:cNvSpPr>
          <p:nvPr>
            <p:ph type="sldNum" sz="quarter" idx="17"/>
          </p:nvPr>
        </p:nvSpPr>
        <p:spPr/>
        <p:txBody>
          <a:bodyPr/>
          <a:lstStyle>
            <a:lvl1pPr defTabSz="914400" eaLnBrk="1" hangingPunct="1">
              <a:defRPr>
                <a:cs typeface="Arial" charset="0"/>
              </a:defRPr>
            </a:lvl1pPr>
          </a:lstStyle>
          <a:p>
            <a:pPr>
              <a:defRPr/>
            </a:pPr>
            <a:fld id="{452E7B18-DC5D-480D-B92E-BBDBC68B4D55}" type="slidenum">
              <a:rPr lang="tr-TR"/>
              <a:pPr>
                <a:defRPr/>
              </a:pPr>
              <a:t>‹#›</a:t>
            </a:fld>
            <a:endParaRPr lang="tr-TR"/>
          </a:p>
        </p:txBody>
      </p:sp>
    </p:spTree>
    <p:extLst>
      <p:ext uri="{BB962C8B-B14F-4D97-AF65-F5344CB8AC3E}">
        <p14:creationId xmlns:p14="http://schemas.microsoft.com/office/powerpoint/2010/main" val="1893770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lvl1pPr defTabSz="914400" eaLnBrk="1" hangingPunct="1">
              <a:defRPr>
                <a:cs typeface="Arial" charset="0"/>
              </a:defRPr>
            </a:lvl1pPr>
          </a:lstStyle>
          <a:p>
            <a:pPr>
              <a:defRPr/>
            </a:pPr>
            <a:fld id="{57163BA6-06C9-4CC5-99A7-8263DA9CA90E}" type="datetimeFigureOut">
              <a:rPr lang="tr-TR"/>
              <a:pPr>
                <a:defRPr/>
              </a:pPr>
              <a:t>24.04.2016</a:t>
            </a:fld>
            <a:endParaRPr lang="tr-TR"/>
          </a:p>
        </p:txBody>
      </p:sp>
      <p:sp>
        <p:nvSpPr>
          <p:cNvPr id="4" name="Footer Placeholder 3"/>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5" name="Slide Number Placeholder 4"/>
          <p:cNvSpPr>
            <a:spLocks noGrp="1"/>
          </p:cNvSpPr>
          <p:nvPr>
            <p:ph type="sldNum" sz="quarter" idx="12"/>
          </p:nvPr>
        </p:nvSpPr>
        <p:spPr/>
        <p:txBody>
          <a:bodyPr/>
          <a:lstStyle>
            <a:lvl1pPr defTabSz="914400" eaLnBrk="1" hangingPunct="1">
              <a:defRPr>
                <a:cs typeface="Arial" charset="0"/>
              </a:defRPr>
            </a:lvl1pPr>
          </a:lstStyle>
          <a:p>
            <a:pPr>
              <a:defRPr/>
            </a:pPr>
            <a:fld id="{E614CB75-5F45-4E17-85DE-7C303C29FDE6}" type="slidenum">
              <a:rPr lang="tr-TR"/>
              <a:pPr>
                <a:defRPr/>
              </a:pPr>
              <a:t>‹#›</a:t>
            </a:fld>
            <a:endParaRPr lang="tr-TR"/>
          </a:p>
        </p:txBody>
      </p:sp>
    </p:spTree>
    <p:extLst>
      <p:ext uri="{BB962C8B-B14F-4D97-AF65-F5344CB8AC3E}">
        <p14:creationId xmlns:p14="http://schemas.microsoft.com/office/powerpoint/2010/main" val="3914924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1" hangingPunct="1">
              <a:defRPr>
                <a:cs typeface="Arial" charset="0"/>
              </a:defRPr>
            </a:lvl1pPr>
          </a:lstStyle>
          <a:p>
            <a:pPr>
              <a:defRPr/>
            </a:pPr>
            <a:fld id="{8382DF47-4D55-406F-BACF-5EE2A0E975FF}" type="datetimeFigureOut">
              <a:rPr lang="tr-TR"/>
              <a:pPr>
                <a:defRPr/>
              </a:pPr>
              <a:t>24.04.2016</a:t>
            </a:fld>
            <a:endParaRPr lang="tr-TR"/>
          </a:p>
        </p:txBody>
      </p:sp>
      <p:sp>
        <p:nvSpPr>
          <p:cNvPr id="3" name="Footer Placeholder 2"/>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4" name="Slide Number Placeholder 3"/>
          <p:cNvSpPr>
            <a:spLocks noGrp="1"/>
          </p:cNvSpPr>
          <p:nvPr>
            <p:ph type="sldNum" sz="quarter" idx="12"/>
          </p:nvPr>
        </p:nvSpPr>
        <p:spPr/>
        <p:txBody>
          <a:bodyPr/>
          <a:lstStyle>
            <a:lvl1pPr defTabSz="914400" eaLnBrk="1" hangingPunct="1">
              <a:defRPr>
                <a:cs typeface="Arial" charset="0"/>
              </a:defRPr>
            </a:lvl1pPr>
          </a:lstStyle>
          <a:p>
            <a:pPr>
              <a:defRPr/>
            </a:pPr>
            <a:fld id="{9DA017C4-7460-4B39-940E-E8BF59EAB8EF}" type="slidenum">
              <a:rPr lang="tr-TR"/>
              <a:pPr>
                <a:defRPr/>
              </a:pPr>
              <a:t>‹#›</a:t>
            </a:fld>
            <a:endParaRPr lang="tr-TR"/>
          </a:p>
        </p:txBody>
      </p:sp>
    </p:spTree>
    <p:extLst>
      <p:ext uri="{BB962C8B-B14F-4D97-AF65-F5344CB8AC3E}">
        <p14:creationId xmlns:p14="http://schemas.microsoft.com/office/powerpoint/2010/main" val="3049328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tr-TR" smtClean="0"/>
              <a:t>Asıl başlık stili için tıklatın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AC7D725-C386-4193-A99C-54EA24A3FEC6}"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1123088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lvl1pPr defTabSz="914400" eaLnBrk="1" hangingPunct="1">
              <a:defRPr>
                <a:cs typeface="Arial" charset="0"/>
              </a:defRPr>
            </a:lvl1pPr>
          </a:lstStyle>
          <a:p>
            <a:pPr>
              <a:defRPr/>
            </a:pPr>
            <a:fld id="{20158A6E-D7A9-4795-B7D9-FD62893484A0}" type="datetimeFigureOut">
              <a:rPr lang="tr-TR"/>
              <a:pPr>
                <a:defRPr/>
              </a:pPr>
              <a:t>24.04.2016</a:t>
            </a:fld>
            <a:endParaRPr lang="tr-TR"/>
          </a:p>
        </p:txBody>
      </p:sp>
      <p:sp>
        <p:nvSpPr>
          <p:cNvPr id="6" name="Footer Placeholder 5"/>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7" name="Slide Number Placeholder 6"/>
          <p:cNvSpPr>
            <a:spLocks noGrp="1"/>
          </p:cNvSpPr>
          <p:nvPr>
            <p:ph type="sldNum" sz="quarter" idx="12"/>
          </p:nvPr>
        </p:nvSpPr>
        <p:spPr/>
        <p:txBody>
          <a:bodyPr/>
          <a:lstStyle>
            <a:lvl1pPr defTabSz="914400" eaLnBrk="1" hangingPunct="1">
              <a:defRPr>
                <a:cs typeface="Arial" charset="0"/>
              </a:defRPr>
            </a:lvl1pPr>
          </a:lstStyle>
          <a:p>
            <a:pPr>
              <a:defRPr/>
            </a:pPr>
            <a:fld id="{70D37E01-3A32-4713-9CC4-024F7DBF9704}" type="slidenum">
              <a:rPr lang="tr-TR"/>
              <a:pPr>
                <a:defRPr/>
              </a:pPr>
              <a:t>‹#›</a:t>
            </a:fld>
            <a:endParaRPr lang="tr-TR"/>
          </a:p>
        </p:txBody>
      </p:sp>
    </p:spTree>
    <p:extLst>
      <p:ext uri="{BB962C8B-B14F-4D97-AF65-F5344CB8AC3E}">
        <p14:creationId xmlns:p14="http://schemas.microsoft.com/office/powerpoint/2010/main" val="2101684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lstStyle>
            <a:lvl1pPr algn="ctr">
              <a:lnSpc>
                <a:spcPct val="100000"/>
              </a:lnSpc>
              <a:defRPr sz="28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lvl1pPr defTabSz="914400" eaLnBrk="1" hangingPunct="1">
              <a:defRPr>
                <a:cs typeface="Arial" charset="0"/>
              </a:defRPr>
            </a:lvl1pPr>
          </a:lstStyle>
          <a:p>
            <a:pPr>
              <a:defRPr/>
            </a:pPr>
            <a:fld id="{6EAE5704-8DCD-4784-B8E9-DB621DBE7D97}" type="datetimeFigureOut">
              <a:rPr lang="tr-TR"/>
              <a:pPr>
                <a:defRPr/>
              </a:pPr>
              <a:t>24.04.2016</a:t>
            </a:fld>
            <a:endParaRPr lang="tr-TR"/>
          </a:p>
        </p:txBody>
      </p:sp>
      <p:sp>
        <p:nvSpPr>
          <p:cNvPr id="6" name="Footer Placeholder 5"/>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7" name="Slide Number Placeholder 6"/>
          <p:cNvSpPr>
            <a:spLocks noGrp="1"/>
          </p:cNvSpPr>
          <p:nvPr>
            <p:ph type="sldNum" sz="quarter" idx="12"/>
          </p:nvPr>
        </p:nvSpPr>
        <p:spPr/>
        <p:txBody>
          <a:bodyPr/>
          <a:lstStyle>
            <a:lvl1pPr defTabSz="914400" eaLnBrk="1" hangingPunct="1">
              <a:defRPr>
                <a:cs typeface="Arial" charset="0"/>
              </a:defRPr>
            </a:lvl1pPr>
          </a:lstStyle>
          <a:p>
            <a:pPr>
              <a:defRPr/>
            </a:pPr>
            <a:fld id="{43C2409B-FE1E-4527-86EF-749722E324DE}" type="slidenum">
              <a:rPr lang="tr-TR"/>
              <a:pPr>
                <a:defRPr/>
              </a:pPr>
              <a:t>‹#›</a:t>
            </a:fld>
            <a:endParaRPr lang="tr-TR"/>
          </a:p>
        </p:txBody>
      </p:sp>
    </p:spTree>
    <p:extLst>
      <p:ext uri="{BB962C8B-B14F-4D97-AF65-F5344CB8AC3E}">
        <p14:creationId xmlns:p14="http://schemas.microsoft.com/office/powerpoint/2010/main" val="2162431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defTabSz="914400" eaLnBrk="1" hangingPunct="1">
              <a:defRPr>
                <a:cs typeface="Arial" charset="0"/>
              </a:defRPr>
            </a:lvl1pPr>
          </a:lstStyle>
          <a:p>
            <a:pPr>
              <a:defRPr/>
            </a:pPr>
            <a:fld id="{BAB2A19F-823D-49BA-94CC-B2EB8165E31B}" type="datetimeFigureOut">
              <a:rPr lang="tr-TR"/>
              <a:pPr>
                <a:defRPr/>
              </a:pPr>
              <a:t>24.04.2016</a:t>
            </a:fld>
            <a:endParaRPr lang="tr-TR"/>
          </a:p>
        </p:txBody>
      </p:sp>
      <p:sp>
        <p:nvSpPr>
          <p:cNvPr id="5" name="Footer Placeholder 4"/>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6" name="Slide Number Placeholder 5"/>
          <p:cNvSpPr>
            <a:spLocks noGrp="1"/>
          </p:cNvSpPr>
          <p:nvPr>
            <p:ph type="sldNum" sz="quarter" idx="12"/>
          </p:nvPr>
        </p:nvSpPr>
        <p:spPr/>
        <p:txBody>
          <a:bodyPr/>
          <a:lstStyle>
            <a:lvl1pPr defTabSz="914400" eaLnBrk="1" hangingPunct="1">
              <a:defRPr>
                <a:cs typeface="Arial" charset="0"/>
              </a:defRPr>
            </a:lvl1pPr>
          </a:lstStyle>
          <a:p>
            <a:pPr>
              <a:defRPr/>
            </a:pPr>
            <a:fld id="{478BB513-3E84-4B0D-8B5E-B8D732B88898}" type="slidenum">
              <a:rPr lang="tr-TR"/>
              <a:pPr>
                <a:defRPr/>
              </a:pPr>
              <a:t>‹#›</a:t>
            </a:fld>
            <a:endParaRPr lang="tr-TR"/>
          </a:p>
        </p:txBody>
      </p:sp>
    </p:spTree>
    <p:extLst>
      <p:ext uri="{BB962C8B-B14F-4D97-AF65-F5344CB8AC3E}">
        <p14:creationId xmlns:p14="http://schemas.microsoft.com/office/powerpoint/2010/main" val="3454000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defTabSz="914400" eaLnBrk="1" hangingPunct="1">
              <a:defRPr>
                <a:cs typeface="Arial" charset="0"/>
              </a:defRPr>
            </a:lvl1pPr>
          </a:lstStyle>
          <a:p>
            <a:pPr>
              <a:defRPr/>
            </a:pPr>
            <a:fld id="{76AA456A-52B3-49A8-97FC-C1C99FE27873}" type="datetimeFigureOut">
              <a:rPr lang="tr-TR"/>
              <a:pPr>
                <a:defRPr/>
              </a:pPr>
              <a:t>24.04.2016</a:t>
            </a:fld>
            <a:endParaRPr lang="tr-TR"/>
          </a:p>
        </p:txBody>
      </p:sp>
      <p:sp>
        <p:nvSpPr>
          <p:cNvPr id="5" name="Footer Placeholder 4"/>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6" name="Slide Number Placeholder 5"/>
          <p:cNvSpPr>
            <a:spLocks noGrp="1"/>
          </p:cNvSpPr>
          <p:nvPr>
            <p:ph type="sldNum" sz="quarter" idx="12"/>
          </p:nvPr>
        </p:nvSpPr>
        <p:spPr/>
        <p:txBody>
          <a:bodyPr/>
          <a:lstStyle>
            <a:lvl1pPr defTabSz="914400" eaLnBrk="1" hangingPunct="1">
              <a:defRPr>
                <a:cs typeface="Arial" charset="0"/>
              </a:defRPr>
            </a:lvl1pPr>
          </a:lstStyle>
          <a:p>
            <a:pPr>
              <a:defRPr/>
            </a:pPr>
            <a:fld id="{7017F3C0-3881-448A-A3D5-09B8012E5F45}" type="slidenum">
              <a:rPr lang="tr-TR"/>
              <a:pPr>
                <a:defRPr/>
              </a:pPr>
              <a:t>‹#›</a:t>
            </a:fld>
            <a:endParaRPr lang="tr-TR"/>
          </a:p>
        </p:txBody>
      </p:sp>
    </p:spTree>
    <p:extLst>
      <p:ext uri="{BB962C8B-B14F-4D97-AF65-F5344CB8AC3E}">
        <p14:creationId xmlns:p14="http://schemas.microsoft.com/office/powerpoint/2010/main" val="385634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BAC7D725-C386-4193-A99C-54EA24A3FEC6}" type="datetimeFigureOut">
              <a:rPr lang="en-US" smtClean="0"/>
              <a:t>4/24/2016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3465713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845127" y="2507550"/>
            <a:ext cx="5156200" cy="3680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6172200" y="2507550"/>
            <a:ext cx="5181601" cy="3680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Date Placeholder 6"/>
          <p:cNvSpPr>
            <a:spLocks noGrp="1"/>
          </p:cNvSpPr>
          <p:nvPr>
            <p:ph type="dt" sz="half" idx="10"/>
          </p:nvPr>
        </p:nvSpPr>
        <p:spPr/>
        <p:txBody>
          <a:bodyPr/>
          <a:lstStyle/>
          <a:p>
            <a:fld id="{BAC7D725-C386-4193-A99C-54EA24A3FEC6}" type="datetimeFigureOut">
              <a:rPr lang="en-US" smtClean="0"/>
              <a:t>4/24/2016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BB77A1-0AE6-4307-8C85-AC29ECB32316}" type="slidenum">
              <a:rPr lang="en-US" smtClean="0"/>
              <a:t>‹#›</a:t>
            </a:fld>
            <a:endParaRPr lang="en-US"/>
          </a:p>
        </p:txBody>
      </p:sp>
      <p:sp>
        <p:nvSpPr>
          <p:cNvPr id="10" name="Title 9"/>
          <p:cNvSpPr>
            <a:spLocks noGrp="1"/>
          </p:cNvSpPr>
          <p:nvPr>
            <p:ph type="title"/>
          </p:nvPr>
        </p:nvSpPr>
        <p:spPr/>
        <p:txBody>
          <a:bodyPr/>
          <a:lstStyle/>
          <a:p>
            <a:r>
              <a:rPr lang="tr-TR" smtClean="0"/>
              <a:t>Asıl başlık stili için tıklatın</a:t>
            </a:r>
            <a:endParaRPr lang="en-US" dirty="0"/>
          </a:p>
        </p:txBody>
      </p:sp>
    </p:spTree>
    <p:extLst>
      <p:ext uri="{BB962C8B-B14F-4D97-AF65-F5344CB8AC3E}">
        <p14:creationId xmlns:p14="http://schemas.microsoft.com/office/powerpoint/2010/main" val="1445616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AC7D725-C386-4193-A99C-54EA24A3FEC6}" type="datetimeFigureOut">
              <a:rPr lang="en-US" smtClean="0"/>
              <a:t>4/24/2016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B77A1-0AE6-4307-8C85-AC29ECB32316}" type="slidenum">
              <a:rPr lang="en-US" smtClean="0"/>
              <a:t>‹#›</a:t>
            </a:fld>
            <a:endParaRPr lang="en-US"/>
          </a:p>
        </p:txBody>
      </p:sp>
      <p:sp>
        <p:nvSpPr>
          <p:cNvPr id="6" name="Title 5"/>
          <p:cNvSpPr>
            <a:spLocks noGrp="1"/>
          </p:cNvSpPr>
          <p:nvPr>
            <p:ph type="title"/>
          </p:nvPr>
        </p:nvSpPr>
        <p:spPr/>
        <p:txBody>
          <a:bodyPr/>
          <a:lstStyle/>
          <a:p>
            <a:r>
              <a:rPr lang="tr-TR" smtClean="0"/>
              <a:t>Asıl başlık stili için tıklatın</a:t>
            </a:r>
            <a:endParaRPr lang="en-US"/>
          </a:p>
        </p:txBody>
      </p:sp>
    </p:spTree>
    <p:extLst>
      <p:ext uri="{BB962C8B-B14F-4D97-AF65-F5344CB8AC3E}">
        <p14:creationId xmlns:p14="http://schemas.microsoft.com/office/powerpoint/2010/main" val="654253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C7D725-C386-4193-A99C-54EA24A3FEC6}" type="datetimeFigureOut">
              <a:rPr lang="en-US" smtClean="0"/>
              <a:t>4/24/2016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374007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tr-TR" smtClean="0"/>
              <a:t>Asıl başlık stili için tıklatın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AC7D725-C386-4193-A99C-54EA24A3FEC6}" type="datetimeFigureOut">
              <a:rPr lang="en-US" smtClean="0"/>
              <a:t>4/24/2016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1496942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AC7D725-C386-4193-A99C-54EA24A3FEC6}" type="datetimeFigureOut">
              <a:rPr lang="en-US" smtClean="0"/>
              <a:t>4/24/2016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B77A1-0AE6-4307-8C85-AC29ECB32316}" type="slidenum">
              <a:rPr lang="en-US" smtClean="0"/>
              <a:t>‹#›</a:t>
            </a:fld>
            <a:endParaRPr lang="en-US"/>
          </a:p>
        </p:txBody>
      </p:sp>
    </p:spTree>
    <p:extLst>
      <p:ext uri="{BB962C8B-B14F-4D97-AF65-F5344CB8AC3E}">
        <p14:creationId xmlns:p14="http://schemas.microsoft.com/office/powerpoint/2010/main" val="90419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AC7D725-C386-4193-A99C-54EA24A3FEC6}" type="datetimeFigureOut">
              <a:rPr lang="en-US" smtClean="0"/>
              <a:t>4/24/2016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DEBB77A1-0AE6-4307-8C85-AC29ECB32316}" type="slidenum">
              <a:rPr lang="en-US" smtClean="0"/>
              <a:t>‹#›</a:t>
            </a:fld>
            <a:endParaRPr lang="en-US"/>
          </a:p>
        </p:txBody>
      </p:sp>
    </p:spTree>
    <p:extLst>
      <p:ext uri="{BB962C8B-B14F-4D97-AF65-F5344CB8AC3E}">
        <p14:creationId xmlns:p14="http://schemas.microsoft.com/office/powerpoint/2010/main" val="3106997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AC7D725-C386-4193-A99C-54EA24A3FEC6}" type="datetimeFigureOut">
              <a:rPr lang="en-US" smtClean="0"/>
              <a:t>4/24/2016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EBB77A1-0AE6-4307-8C85-AC29ECB3231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841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tr-TR" smtClean="0"/>
              <a:t>Asıl başlık stili için tıklatın</a:t>
            </a:r>
            <a:endParaRPr lang="en-US" dirty="0"/>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483601" y="6356351"/>
            <a:ext cx="2781300" cy="365125"/>
          </a:xfrm>
          <a:prstGeom prst="rect">
            <a:avLst/>
          </a:prstGeom>
        </p:spPr>
        <p:txBody>
          <a:bodyPr vert="horz" lIns="91440" tIns="45720" rIns="45720" bIns="45720" rtlCol="0" anchor="ctr"/>
          <a:lstStyle>
            <a:lvl1pPr algn="r" defTabSz="457200" eaLnBrk="0" hangingPunct="0">
              <a:defRPr sz="1200">
                <a:solidFill>
                  <a:prstClr val="black">
                    <a:lumMod val="65000"/>
                    <a:lumOff val="35000"/>
                  </a:prstClr>
                </a:solidFill>
                <a:latin typeface="Century Gothic" pitchFamily="34" charset="0"/>
                <a:cs typeface="+mn-cs"/>
              </a:defRPr>
            </a:lvl1pPr>
          </a:lstStyle>
          <a:p>
            <a:pPr fontAlgn="base">
              <a:spcBef>
                <a:spcPct val="0"/>
              </a:spcBef>
              <a:spcAft>
                <a:spcPct val="0"/>
              </a:spcAft>
              <a:defRPr/>
            </a:pPr>
            <a:fld id="{DCD3D96A-8E81-4813-A27A-D7008A11688D}" type="datetimeFigureOut">
              <a:rPr lang="en-US"/>
              <a:pPr fontAlgn="base">
                <a:spcBef>
                  <a:spcPct val="0"/>
                </a:spcBef>
                <a:spcAft>
                  <a:spcPct val="0"/>
                </a:spcAft>
                <a:defRPr/>
              </a:pPr>
              <a:t>4/24/2016</a:t>
            </a:fld>
            <a:endParaRPr lang="en-US" dirty="0"/>
          </a:p>
        </p:txBody>
      </p:sp>
      <p:sp>
        <p:nvSpPr>
          <p:cNvPr id="5" name="Footer Placeholder 4"/>
          <p:cNvSpPr>
            <a:spLocks noGrp="1"/>
          </p:cNvSpPr>
          <p:nvPr>
            <p:ph type="ftr" sz="quarter" idx="3"/>
          </p:nvPr>
        </p:nvSpPr>
        <p:spPr>
          <a:xfrm>
            <a:off x="878418" y="6356351"/>
            <a:ext cx="3797300" cy="365125"/>
          </a:xfrm>
          <a:prstGeom prst="rect">
            <a:avLst/>
          </a:prstGeom>
        </p:spPr>
        <p:txBody>
          <a:bodyPr vert="horz" lIns="45720" tIns="45720" rIns="91440" bIns="45720" rtlCol="0" anchor="ctr"/>
          <a:lstStyle>
            <a:lvl1pPr algn="l" defTabSz="457200" eaLnBrk="0" hangingPunct="0">
              <a:defRPr sz="1200">
                <a:solidFill>
                  <a:prstClr val="black">
                    <a:lumMod val="65000"/>
                    <a:lumOff val="35000"/>
                  </a:prstClr>
                </a:solidFill>
                <a:latin typeface="Century Gothic" pitchFamily="34" charset="0"/>
                <a:cs typeface="+mn-cs"/>
              </a:defRPr>
            </a:lvl1pPr>
          </a:lstStyle>
          <a:p>
            <a:pPr fontAlgn="base">
              <a:spcBef>
                <a:spcPct val="0"/>
              </a:spcBef>
              <a:spcAft>
                <a:spcPct val="0"/>
              </a:spcAft>
              <a:defRPr/>
            </a:pPr>
            <a:endParaRPr lang="tr-TR"/>
          </a:p>
        </p:txBody>
      </p:sp>
      <p:sp>
        <p:nvSpPr>
          <p:cNvPr id="6" name="Slide Number Placeholder 5"/>
          <p:cNvSpPr>
            <a:spLocks noGrp="1"/>
          </p:cNvSpPr>
          <p:nvPr>
            <p:ph type="sldNum" sz="quarter" idx="4"/>
          </p:nvPr>
        </p:nvSpPr>
        <p:spPr>
          <a:xfrm>
            <a:off x="11391901" y="6356351"/>
            <a:ext cx="749300" cy="365125"/>
          </a:xfrm>
          <a:prstGeom prst="rect">
            <a:avLst/>
          </a:prstGeom>
        </p:spPr>
        <p:txBody>
          <a:bodyPr vert="horz" lIns="27432" tIns="45720" rIns="45720" bIns="45720" rtlCol="0" anchor="ctr"/>
          <a:lstStyle>
            <a:lvl1pPr algn="l" defTabSz="457200" eaLnBrk="0" hangingPunct="0">
              <a:defRPr sz="1200">
                <a:solidFill>
                  <a:prstClr val="black">
                    <a:lumMod val="65000"/>
                    <a:lumOff val="35000"/>
                  </a:prstClr>
                </a:solidFill>
                <a:latin typeface="Century Gothic" pitchFamily="34" charset="0"/>
                <a:cs typeface="+mn-cs"/>
              </a:defRPr>
            </a:lvl1pPr>
          </a:lstStyle>
          <a:p>
            <a:pPr fontAlgn="base">
              <a:spcBef>
                <a:spcPct val="0"/>
              </a:spcBef>
              <a:spcAft>
                <a:spcPct val="0"/>
              </a:spcAft>
              <a:defRPr/>
            </a:pPr>
            <a:fld id="{07F75562-9069-4F07-86A2-624FA252D359}" type="slidenum">
              <a:rPr lang="en-US"/>
              <a:pPr fontAlgn="base">
                <a:spcBef>
                  <a:spcPct val="0"/>
                </a:spcBef>
                <a:spcAft>
                  <a:spcPct val="0"/>
                </a:spcAft>
                <a:defRPr/>
              </a:pPr>
              <a:t>‹#›</a:t>
            </a:fld>
            <a:endParaRPr lang="en-US" dirty="0"/>
          </a:p>
        </p:txBody>
      </p:sp>
      <p:sp>
        <p:nvSpPr>
          <p:cNvPr id="7" name="Oval 6"/>
          <p:cNvSpPr/>
          <p:nvPr/>
        </p:nvSpPr>
        <p:spPr>
          <a:xfrm>
            <a:off x="11277600" y="6499225"/>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Oval 7"/>
          <p:cNvSpPr/>
          <p:nvPr/>
        </p:nvSpPr>
        <p:spPr>
          <a:xfrm>
            <a:off x="759885" y="6499225"/>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18579221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hyperlink" Target="http://www.igdirtso.org.tr/" TargetMode="External"/><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Başlık 1"/>
          <p:cNvSpPr>
            <a:spLocks noGrp="1"/>
          </p:cNvSpPr>
          <p:nvPr>
            <p:ph type="ctrTitle"/>
          </p:nvPr>
        </p:nvSpPr>
        <p:spPr>
          <a:xfrm>
            <a:off x="914400" y="412750"/>
            <a:ext cx="10363200" cy="2039938"/>
          </a:xfrm>
        </p:spPr>
        <p:txBody>
          <a:bodyPr/>
          <a:lstStyle/>
          <a:p>
            <a:pPr eaLnBrk="1" fontAlgn="auto" hangingPunct="1">
              <a:lnSpc>
                <a:spcPts val="1100"/>
              </a:lnSpc>
              <a:spcAft>
                <a:spcPts val="0"/>
              </a:spcAft>
              <a:defRPr/>
            </a:pPr>
            <a:r>
              <a:rPr lang="tr-TR" altLang="tr-TR" sz="1100" b="1" dirty="0" smtClean="0">
                <a:solidFill>
                  <a:schemeClr val="tx1"/>
                </a:solidFill>
              </a:rPr>
              <a:t/>
            </a:r>
            <a:br>
              <a:rPr lang="tr-TR" altLang="tr-TR" sz="1100" b="1" dirty="0" smtClean="0">
                <a:solidFill>
                  <a:schemeClr val="tx1"/>
                </a:solidFill>
              </a:rPr>
            </a:br>
            <a:r>
              <a:rPr lang="tr-TR" altLang="tr-TR" sz="1100" b="1" dirty="0">
                <a:solidFill>
                  <a:schemeClr val="tx1"/>
                </a:solidFill>
              </a:rPr>
              <a:t/>
            </a:r>
            <a:br>
              <a:rPr lang="tr-TR" altLang="tr-TR" sz="1100" b="1" dirty="0">
                <a:solidFill>
                  <a:schemeClr val="tx1"/>
                </a:solidFill>
              </a:rPr>
            </a:br>
            <a:r>
              <a:rPr lang="tr-TR" altLang="tr-TR" sz="1100" b="1" dirty="0" smtClean="0">
                <a:solidFill>
                  <a:schemeClr val="tx1"/>
                </a:solidFill>
              </a:rPr>
              <a:t/>
            </a:r>
            <a:br>
              <a:rPr lang="tr-TR" altLang="tr-TR" sz="1100" b="1" dirty="0" smtClean="0">
                <a:solidFill>
                  <a:schemeClr val="tx1"/>
                </a:solidFill>
              </a:rPr>
            </a:br>
            <a:r>
              <a:rPr lang="tr-TR" altLang="tr-TR" sz="1100" b="1" dirty="0" smtClean="0">
                <a:solidFill>
                  <a:schemeClr val="tx1"/>
                </a:solidFill>
              </a:rPr>
              <a:t/>
            </a:r>
            <a:br>
              <a:rPr lang="tr-TR" altLang="tr-TR" sz="1100" b="1" dirty="0" smtClean="0">
                <a:solidFill>
                  <a:schemeClr val="tx1"/>
                </a:solidFill>
              </a:rPr>
            </a:br>
            <a:r>
              <a:rPr lang="tr-TR" altLang="tr-TR" sz="1100" b="1" dirty="0">
                <a:solidFill>
                  <a:schemeClr val="tx1"/>
                </a:solidFill>
              </a:rPr>
              <a:t/>
            </a:r>
            <a:br>
              <a:rPr lang="tr-TR" altLang="tr-TR" sz="1100" b="1" dirty="0">
                <a:solidFill>
                  <a:schemeClr val="tx1"/>
                </a:solidFill>
              </a:rPr>
            </a:br>
            <a:r>
              <a:rPr lang="tr-TR" altLang="tr-TR" sz="1100" b="1" dirty="0" smtClean="0">
                <a:solidFill>
                  <a:schemeClr val="tx1"/>
                </a:solidFill>
              </a:rPr>
              <a:t/>
            </a:r>
            <a:br>
              <a:rPr lang="tr-TR" altLang="tr-TR" sz="1100" b="1" dirty="0" smtClean="0">
                <a:solidFill>
                  <a:schemeClr val="tx1"/>
                </a:solidFill>
              </a:rPr>
            </a:br>
            <a:r>
              <a:rPr lang="tr-TR" altLang="tr-TR" sz="1200" b="1" dirty="0" smtClean="0">
                <a:solidFill>
                  <a:schemeClr val="tx1"/>
                </a:solidFill>
              </a:rPr>
              <a:t>Bu proje Avrupa Birliği ve Türkiye Cumhuriyeti</a:t>
            </a:r>
            <a:br>
              <a:rPr lang="tr-TR" altLang="tr-TR" sz="1200" b="1" dirty="0" smtClean="0">
                <a:solidFill>
                  <a:schemeClr val="tx1"/>
                </a:solidFill>
              </a:rPr>
            </a:br>
            <a:r>
              <a:rPr lang="tr-TR" altLang="tr-TR" sz="1200" b="1" dirty="0" smtClean="0">
                <a:solidFill>
                  <a:schemeClr val="tx1"/>
                </a:solidFill>
              </a:rPr>
              <a:t>tarafından </a:t>
            </a:r>
            <a:r>
              <a:rPr lang="tr-TR" altLang="tr-TR" sz="1200" b="1" dirty="0">
                <a:solidFill>
                  <a:schemeClr val="tx1"/>
                </a:solidFill>
              </a:rPr>
              <a:t>f</a:t>
            </a:r>
            <a:r>
              <a:rPr lang="tr-TR" altLang="tr-TR" sz="1200" b="1" dirty="0" smtClean="0">
                <a:solidFill>
                  <a:schemeClr val="tx1"/>
                </a:solidFill>
              </a:rPr>
              <a:t>inanse </a:t>
            </a:r>
            <a:r>
              <a:rPr lang="tr-TR" altLang="tr-TR" sz="1200" b="1" dirty="0">
                <a:solidFill>
                  <a:schemeClr val="tx1"/>
                </a:solidFill>
              </a:rPr>
              <a:t>e</a:t>
            </a:r>
            <a:r>
              <a:rPr lang="tr-TR" altLang="tr-TR" sz="1200" b="1" dirty="0" smtClean="0">
                <a:solidFill>
                  <a:schemeClr val="tx1"/>
                </a:solidFill>
              </a:rPr>
              <a:t>dilmektedir</a:t>
            </a:r>
            <a:r>
              <a:rPr lang="tr-TR" altLang="tr-TR" sz="800" b="1" dirty="0" smtClean="0">
                <a:solidFill>
                  <a:schemeClr val="tx1"/>
                </a:solidFill>
              </a:rPr>
              <a:t>.</a:t>
            </a:r>
            <a:r>
              <a:rPr lang="tr-TR" altLang="tr-TR" dirty="0" smtClean="0"/>
              <a:t/>
            </a:r>
            <a:br>
              <a:rPr lang="tr-TR" altLang="tr-TR" dirty="0" smtClean="0"/>
            </a:br>
            <a:endParaRPr lang="tr-TR" altLang="tr-TR" dirty="0" smtClean="0"/>
          </a:p>
        </p:txBody>
      </p:sp>
      <p:pic>
        <p:nvPicPr>
          <p:cNvPr id="21507" name="Resim 5" descr="C:\Users\Bilal Keskin\Desktop\PROJE 2016\PROJE DOSYALARI\GÖRÜNÜRLÜK\LOGOLAR\1. AB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4384" y="404813"/>
            <a:ext cx="48260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Resim 13" descr="Açıklama: C:\Users\kerem\Desktop\mutlular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0817" y="5410203"/>
            <a:ext cx="119168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Resim 15" descr="http://www.igdirtso.org.tr/images/modules/logo.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853" y="5397503"/>
            <a:ext cx="1441449"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Resim 16" descr="C:\Users\Bilal Keskin\Desktop\PROJE 2016\yalova ile ortak proje\LOGOLAR\ığdır üniversitesi s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5292725"/>
            <a:ext cx="1066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Resim 17" descr="F:\PROJE 2016\SÖZ. SON\Gorunurluk_Rehberi&amp;Logolar\LOGOLAR\4. IKGPRO-Yata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668" y="4516441"/>
            <a:ext cx="216111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Resim 18" descr="C:\Users\Bilal Keskin\Desktop\PROJE 2016\SÖZ. SON\Gorunurluk_Rehberi&amp;Logolar\LOGOLAR\10. ISKU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4469" y="4516438"/>
            <a:ext cx="206163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Resim 19" descr="C:\Users\Bilal Keskin\Desktop\PROJE 2016\SÖZ. SON\Gorunurluk_Rehberi&amp;Logolar\LOGOLAR\2. CSGB YENI RENKL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5369" y="4516438"/>
            <a:ext cx="178223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Metin kutusu 3"/>
          <p:cNvSpPr txBox="1">
            <a:spLocks noChangeArrowheads="1"/>
          </p:cNvSpPr>
          <p:nvPr/>
        </p:nvSpPr>
        <p:spPr bwMode="auto">
          <a:xfrm>
            <a:off x="203202" y="5934076"/>
            <a:ext cx="11840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2400">
                <a:solidFill>
                  <a:srgbClr val="7F7F7F"/>
                </a:solidFill>
                <a:latin typeface="Century Gothic" pitchFamily="34" charset="0"/>
              </a:defRPr>
            </a:lvl1pPr>
            <a:lvl2pPr marL="742950" indent="-285750" defTabSz="45720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defTabSz="457200" eaLnBrk="0" hangingPunct="0">
              <a:spcBef>
                <a:spcPct val="20000"/>
              </a:spcBef>
              <a:buFont typeface="Arial" charset="0"/>
              <a:buChar char="•"/>
              <a:defRPr sz="1600">
                <a:solidFill>
                  <a:srgbClr val="7F7F7F"/>
                </a:solidFill>
                <a:latin typeface="Century Gothic" pitchFamily="34" charset="0"/>
              </a:defRPr>
            </a:lvl3pPr>
            <a:lvl4pPr marL="1600200" indent="-228600" defTabSz="4572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defTabSz="457200" eaLnBrk="0" hangingPunct="0">
              <a:spcBef>
                <a:spcPct val="20000"/>
              </a:spcBef>
              <a:buFont typeface="Arial" charset="0"/>
              <a:buChar char="•"/>
              <a:defRPr sz="1600">
                <a:solidFill>
                  <a:srgbClr val="7F7F7F"/>
                </a:solidFill>
                <a:latin typeface="Century Gothic" pitchFamily="34" charset="0"/>
              </a:defRPr>
            </a:lvl5pPr>
            <a:lvl6pPr marL="25146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fontAlgn="base">
              <a:spcBef>
                <a:spcPct val="0"/>
              </a:spcBef>
              <a:spcAft>
                <a:spcPct val="0"/>
              </a:spcAft>
              <a:buFontTx/>
              <a:buNone/>
            </a:pPr>
            <a:r>
              <a:rPr lang="tr-TR" altLang="tr-TR" sz="1400" smtClean="0">
                <a:solidFill>
                  <a:srgbClr val="000000"/>
                </a:solidFill>
                <a:latin typeface="Swis721 Hv BT" pitchFamily="34" charset="0"/>
                <a:ea typeface="Calibri" pitchFamily="34" charset="0"/>
                <a:cs typeface="Times New Roman" pitchFamily="18" charset="0"/>
              </a:rPr>
              <a:t>Bu yayın Avrupa Birliği ve Türkiye Cumhuriyeti’nin mali katkılarıyla hazırlanmıştır. Bu yayının içeriğinden yalnızca Iğdır Üniversitesi sorumludur ve bu içerik hiçbir şekilde Avrupa Birliği veya Türkiye Cumhuriyeti’nin görüş ve tutumunu yansıtmamaktadır.</a:t>
            </a:r>
            <a:endParaRPr lang="tr-TR" altLang="tr-TR" sz="1400" smtClean="0">
              <a:solidFill>
                <a:srgbClr val="000000"/>
              </a:solidFill>
              <a:latin typeface="Calibri" pitchFamily="34" charset="0"/>
              <a:ea typeface="Calibri" pitchFamily="34" charset="0"/>
              <a:cs typeface="Times New Roman" pitchFamily="18" charset="0"/>
            </a:endParaRPr>
          </a:p>
        </p:txBody>
      </p:sp>
      <p:sp>
        <p:nvSpPr>
          <p:cNvPr id="21515" name="Metin kutusu 4"/>
          <p:cNvSpPr txBox="1">
            <a:spLocks noChangeArrowheads="1"/>
          </p:cNvSpPr>
          <p:nvPr/>
        </p:nvSpPr>
        <p:spPr bwMode="auto">
          <a:xfrm>
            <a:off x="914401" y="2768600"/>
            <a:ext cx="1056005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2400">
                <a:solidFill>
                  <a:srgbClr val="7F7F7F"/>
                </a:solidFill>
                <a:latin typeface="Century Gothic" pitchFamily="34" charset="0"/>
              </a:defRPr>
            </a:lvl1pPr>
            <a:lvl2pPr marL="742950" indent="-285750" defTabSz="45720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defTabSz="457200" eaLnBrk="0" hangingPunct="0">
              <a:spcBef>
                <a:spcPct val="20000"/>
              </a:spcBef>
              <a:buFont typeface="Arial" charset="0"/>
              <a:buChar char="•"/>
              <a:defRPr sz="1600">
                <a:solidFill>
                  <a:srgbClr val="7F7F7F"/>
                </a:solidFill>
                <a:latin typeface="Century Gothic" pitchFamily="34" charset="0"/>
              </a:defRPr>
            </a:lvl3pPr>
            <a:lvl4pPr marL="1600200" indent="-228600" defTabSz="4572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defTabSz="457200" eaLnBrk="0" hangingPunct="0">
              <a:spcBef>
                <a:spcPct val="20000"/>
              </a:spcBef>
              <a:buFont typeface="Arial" charset="0"/>
              <a:buChar char="•"/>
              <a:defRPr sz="1600">
                <a:solidFill>
                  <a:srgbClr val="7F7F7F"/>
                </a:solidFill>
                <a:latin typeface="Century Gothic" pitchFamily="34" charset="0"/>
              </a:defRPr>
            </a:lvl5pPr>
            <a:lvl6pPr marL="25146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lvl="0" algn="ctr" defTabSz="914400" eaLnBrk="1" hangingPunct="1">
              <a:spcBef>
                <a:spcPts val="0"/>
              </a:spcBef>
              <a:buNone/>
            </a:pPr>
            <a:r>
              <a:rPr lang="tr-TR" altLang="tr-TR" sz="1800" b="1" dirty="0">
                <a:solidFill>
                  <a:srgbClr val="000000"/>
                </a:solidFill>
                <a:latin typeface="Times New Roman" pitchFamily="18" charset="0"/>
                <a:cs typeface="Times New Roman" pitchFamily="18" charset="0"/>
              </a:rPr>
              <a:t>ULAŞTIRMA VE LOJİSTİK MESLEKİ EĞİTİM</a:t>
            </a:r>
          </a:p>
          <a:p>
            <a:pPr lvl="0" algn="ctr" defTabSz="914400" eaLnBrk="1" hangingPunct="1">
              <a:spcBef>
                <a:spcPts val="0"/>
              </a:spcBef>
              <a:buNone/>
            </a:pPr>
            <a:r>
              <a:rPr lang="tr-TR" altLang="tr-TR" sz="1800" b="1" dirty="0">
                <a:solidFill>
                  <a:srgbClr val="000000"/>
                </a:solidFill>
                <a:latin typeface="Times New Roman" pitchFamily="18" charset="0"/>
                <a:cs typeface="Times New Roman" pitchFamily="18" charset="0"/>
              </a:rPr>
              <a:t>DEPO ARAÇ VE MALZEMELERİ</a:t>
            </a:r>
          </a:p>
          <a:p>
            <a:pPr lvl="0" algn="ctr" defTabSz="914400" eaLnBrk="1" hangingPunct="1">
              <a:spcBef>
                <a:spcPts val="0"/>
              </a:spcBef>
              <a:buNone/>
            </a:pPr>
            <a:r>
              <a:rPr lang="tr-TR" altLang="tr-TR" sz="1800" b="1" dirty="0">
                <a:solidFill>
                  <a:srgbClr val="000000"/>
                </a:solidFill>
                <a:latin typeface="Times New Roman" pitchFamily="18" charset="0"/>
                <a:cs typeface="Times New Roman" pitchFamily="18" charset="0"/>
              </a:rPr>
              <a:t>(FORKLİFTLER, TRANSPALETLER VE VİNÇLER)</a:t>
            </a:r>
          </a:p>
          <a:p>
            <a:pPr lvl="0" algn="ctr" defTabSz="914400" eaLnBrk="1" hangingPunct="1">
              <a:spcBef>
                <a:spcPts val="0"/>
              </a:spcBef>
              <a:buNone/>
            </a:pPr>
            <a:r>
              <a:rPr lang="tr-TR" altLang="tr-TR" sz="1800" b="1" dirty="0" err="1">
                <a:solidFill>
                  <a:srgbClr val="000000"/>
                </a:solidFill>
                <a:latin typeface="Times New Roman" pitchFamily="18" charset="0"/>
                <a:cs typeface="Times New Roman" pitchFamily="18" charset="0"/>
              </a:rPr>
              <a:t>Yrd.Doç.Dr</a:t>
            </a:r>
            <a:r>
              <a:rPr lang="tr-TR" altLang="tr-TR" sz="1800" b="1" dirty="0">
                <a:solidFill>
                  <a:srgbClr val="000000"/>
                </a:solidFill>
                <a:latin typeface="Times New Roman" pitchFamily="18" charset="0"/>
                <a:cs typeface="Times New Roman" pitchFamily="18" charset="0"/>
              </a:rPr>
              <a:t>. Sefa ALTIKAT</a:t>
            </a:r>
          </a:p>
        </p:txBody>
      </p:sp>
    </p:spTree>
    <p:extLst>
      <p:ext uri="{BB962C8B-B14F-4D97-AF65-F5344CB8AC3E}">
        <p14:creationId xmlns:p14="http://schemas.microsoft.com/office/powerpoint/2010/main" val="3973612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1.2.4.2. Elektrikli (Akülü) </a:t>
            </a:r>
            <a:r>
              <a:rPr lang="tr-TR" b="1" dirty="0" err="1" smtClean="0"/>
              <a:t>Forkliftler</a:t>
            </a:r>
            <a:endParaRPr lang="en-US" dirty="0"/>
          </a:p>
        </p:txBody>
      </p:sp>
      <p:sp>
        <p:nvSpPr>
          <p:cNvPr id="3" name="İçerik Yer Tutucusu 2"/>
          <p:cNvSpPr>
            <a:spLocks noGrp="1"/>
          </p:cNvSpPr>
          <p:nvPr>
            <p:ph idx="1"/>
          </p:nvPr>
        </p:nvSpPr>
        <p:spPr>
          <a:xfrm>
            <a:off x="1097280" y="1845734"/>
            <a:ext cx="10058400" cy="1554289"/>
          </a:xfrm>
        </p:spPr>
        <p:txBody>
          <a:bodyPr/>
          <a:lstStyle/>
          <a:p>
            <a:r>
              <a:rPr lang="tr-TR" dirty="0"/>
              <a:t>Çalışma bilgilerini gösteren dijital panele, yumuşak ve verimli performans sağlayan bilgisayar kontrollü hidrolik sistemine, su ve nem bulunan ortamlarda geçirmezliği sağlayan izolasyona, ekonomik çalışma sağlayan </a:t>
            </a:r>
            <a:r>
              <a:rPr lang="tr-TR" dirty="0" err="1"/>
              <a:t>forklift</a:t>
            </a:r>
            <a:r>
              <a:rPr lang="tr-TR" dirty="0"/>
              <a:t> tasarımına, dayanıklılığı ve üretkenliği sağlayan tasarımına, operatöre rahat, konforlu ve verimli çalışma ortamı sağlayan ergonomik sürüş tasarımına, kolay ve hızlı bakım yapılabilme özelliklerine sahiptir.</a:t>
            </a:r>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408" y="3508397"/>
            <a:ext cx="8830144" cy="29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113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1.8.3.11. Kaldırma </a:t>
            </a:r>
            <a:r>
              <a:rPr lang="tr-TR" b="1" dirty="0" smtClean="0"/>
              <a:t>Platformu</a:t>
            </a:r>
            <a:endParaRPr lang="en-US" dirty="0"/>
          </a:p>
        </p:txBody>
      </p:sp>
      <p:sp>
        <p:nvSpPr>
          <p:cNvPr id="3" name="İçerik Yer Tutucusu 2"/>
          <p:cNvSpPr>
            <a:spLocks noGrp="1"/>
          </p:cNvSpPr>
          <p:nvPr>
            <p:ph idx="1"/>
          </p:nvPr>
        </p:nvSpPr>
        <p:spPr>
          <a:xfrm>
            <a:off x="1097280" y="1845733"/>
            <a:ext cx="4092906" cy="4426277"/>
          </a:xfrm>
        </p:spPr>
        <p:txBody>
          <a:bodyPr/>
          <a:lstStyle/>
          <a:p>
            <a:r>
              <a:rPr lang="tr-TR" dirty="0" smtClean="0"/>
              <a:t>- </a:t>
            </a:r>
            <a:r>
              <a:rPr lang="tr-TR" dirty="0"/>
              <a:t>Kaldırma  platformu,  1250  kg’a  kadar  olan  yükleri  1500  mm  (</a:t>
            </a:r>
            <a:r>
              <a:rPr lang="tr-TR" dirty="0" smtClean="0"/>
              <a:t>maksimum)</a:t>
            </a:r>
            <a:r>
              <a:rPr lang="tr-TR" dirty="0"/>
              <a:t> </a:t>
            </a:r>
            <a:r>
              <a:rPr lang="tr-TR" dirty="0" smtClean="0"/>
              <a:t>yüksekliğe </a:t>
            </a:r>
            <a:r>
              <a:rPr lang="tr-TR" dirty="0"/>
              <a:t>kaldırır.</a:t>
            </a:r>
            <a:endParaRPr lang="en-US" dirty="0"/>
          </a:p>
          <a:p>
            <a:r>
              <a:rPr lang="tr-TR" dirty="0" smtClean="0"/>
              <a:t>- </a:t>
            </a:r>
            <a:r>
              <a:rPr lang="tr-TR" dirty="0"/>
              <a:t>Direksiyonu ve sabitlenmiş tekerleklerle her yöne hareket eder.</a:t>
            </a:r>
            <a:endParaRPr lang="en-US" dirty="0"/>
          </a:p>
          <a:p>
            <a:r>
              <a:rPr lang="tr-TR" dirty="0" smtClean="0"/>
              <a:t>- Pedallı </a:t>
            </a:r>
            <a:r>
              <a:rPr lang="tr-TR" dirty="0"/>
              <a:t>manuel hidrolik sistem veya sürekli bağlantı gerektirmeyen elektrikli hidrolik sistem bulundurur.</a:t>
            </a:r>
            <a:endParaRPr lang="en-US" dirty="0"/>
          </a:p>
          <a:p>
            <a:r>
              <a:rPr lang="tr-TR" dirty="0" smtClean="0"/>
              <a:t>-  </a:t>
            </a:r>
            <a:r>
              <a:rPr lang="tr-TR" dirty="0"/>
              <a:t>Makas yapısı sağlamdır.</a:t>
            </a:r>
            <a:endParaRPr lang="en-US" dirty="0"/>
          </a:p>
          <a:p>
            <a:r>
              <a:rPr lang="tr-TR" dirty="0" smtClean="0"/>
              <a:t>- Güvenli </a:t>
            </a:r>
            <a:r>
              <a:rPr lang="tr-TR" dirty="0"/>
              <a:t>hizmet ve bakım için platform üzerinde mekanik kilit sistemi vardır</a:t>
            </a:r>
            <a:r>
              <a:rPr lang="tr-TR" dirty="0" smtClean="0"/>
              <a:t>.</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539" y="1845733"/>
            <a:ext cx="5534141" cy="419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7851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1.8.3.12. Manuel </a:t>
            </a:r>
            <a:r>
              <a:rPr lang="tr-TR" b="1" dirty="0" smtClean="0"/>
              <a:t>İstifleyici</a:t>
            </a:r>
            <a:endParaRPr lang="en-US" dirty="0"/>
          </a:p>
        </p:txBody>
      </p:sp>
      <p:sp>
        <p:nvSpPr>
          <p:cNvPr id="3" name="İçerik Yer Tutucusu 2"/>
          <p:cNvSpPr>
            <a:spLocks noGrp="1"/>
          </p:cNvSpPr>
          <p:nvPr>
            <p:ph idx="1"/>
          </p:nvPr>
        </p:nvSpPr>
        <p:spPr>
          <a:xfrm>
            <a:off x="1097280" y="1845734"/>
            <a:ext cx="4144421" cy="4400520"/>
          </a:xfrm>
        </p:spPr>
        <p:txBody>
          <a:bodyPr/>
          <a:lstStyle/>
          <a:p>
            <a:r>
              <a:rPr lang="tr-TR" dirty="0" smtClean="0"/>
              <a:t>- Manuel </a:t>
            </a:r>
            <a:r>
              <a:rPr lang="tr-TR" dirty="0"/>
              <a:t>yüksek kaldırma gücüne sahiptir.</a:t>
            </a:r>
            <a:endParaRPr lang="en-US" dirty="0"/>
          </a:p>
          <a:p>
            <a:r>
              <a:rPr lang="tr-TR" dirty="0" smtClean="0"/>
              <a:t>- Çelik </a:t>
            </a:r>
            <a:r>
              <a:rPr lang="tr-TR" dirty="0"/>
              <a:t>konstrüksiyon, </a:t>
            </a:r>
            <a:r>
              <a:rPr lang="tr-TR" dirty="0" err="1"/>
              <a:t>kopmakt</a:t>
            </a:r>
            <a:r>
              <a:rPr lang="tr-TR" dirty="0"/>
              <a:t> dizayn, kolay kullanım özelliklerine sahiptir.</a:t>
            </a:r>
            <a:endParaRPr lang="en-US" dirty="0"/>
          </a:p>
          <a:p>
            <a:r>
              <a:rPr lang="tr-TR" dirty="0" smtClean="0"/>
              <a:t>- </a:t>
            </a:r>
            <a:r>
              <a:rPr lang="tr-TR" dirty="0"/>
              <a:t>Yüksek performanslıdır.</a:t>
            </a:r>
            <a:endParaRPr lang="en-US" dirty="0"/>
          </a:p>
          <a:p>
            <a:r>
              <a:rPr lang="tr-TR" dirty="0" smtClean="0"/>
              <a:t>- </a:t>
            </a:r>
            <a:r>
              <a:rPr lang="tr-TR" dirty="0"/>
              <a:t>El ve ayaktan kontrollü pompası mevcuttur.</a:t>
            </a:r>
            <a:endParaRPr lang="en-US" dirty="0"/>
          </a:p>
          <a:p>
            <a:r>
              <a:rPr lang="tr-TR" dirty="0"/>
              <a:t/>
            </a:r>
            <a:br>
              <a:rPr lang="tr-TR" dirty="0"/>
            </a:b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479" y="1845734"/>
            <a:ext cx="4176619" cy="390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3800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1.8.3.12. Akülü İstif Makinesi (Ayarlı Ayaklı</a:t>
            </a:r>
            <a:r>
              <a:rPr lang="tr-TR" b="1" dirty="0" smtClean="0"/>
              <a:t>)</a:t>
            </a:r>
            <a:endParaRPr lang="en-US" dirty="0"/>
          </a:p>
        </p:txBody>
      </p:sp>
      <p:sp>
        <p:nvSpPr>
          <p:cNvPr id="3" name="İçerik Yer Tutucusu 2"/>
          <p:cNvSpPr>
            <a:spLocks noGrp="1"/>
          </p:cNvSpPr>
          <p:nvPr>
            <p:ph idx="1"/>
          </p:nvPr>
        </p:nvSpPr>
        <p:spPr>
          <a:xfrm>
            <a:off x="1097280" y="1845733"/>
            <a:ext cx="5883069" cy="4271731"/>
          </a:xfrm>
        </p:spPr>
        <p:txBody>
          <a:bodyPr/>
          <a:lstStyle/>
          <a:p>
            <a:r>
              <a:rPr lang="tr-TR" dirty="0" smtClean="0"/>
              <a:t>- Sağlam </a:t>
            </a:r>
            <a:r>
              <a:rPr lang="tr-TR" dirty="0"/>
              <a:t>ve çelik konstrüksiyona sahiptir.</a:t>
            </a:r>
            <a:endParaRPr lang="en-US" dirty="0"/>
          </a:p>
          <a:p>
            <a:r>
              <a:rPr lang="tr-TR" dirty="0" smtClean="0"/>
              <a:t>- </a:t>
            </a:r>
            <a:r>
              <a:rPr lang="tr-TR" dirty="0"/>
              <a:t>Kompakt dizayn </a:t>
            </a:r>
            <a:r>
              <a:rPr lang="tr-TR" dirty="0" err="1"/>
              <a:t>orjinal</a:t>
            </a:r>
            <a:r>
              <a:rPr lang="tr-TR" dirty="0"/>
              <a:t> </a:t>
            </a:r>
            <a:r>
              <a:rPr lang="tr-TR" dirty="0" err="1"/>
              <a:t>forklift</a:t>
            </a:r>
            <a:r>
              <a:rPr lang="tr-TR" dirty="0"/>
              <a:t> asansör profili ile imal edilmiştir.</a:t>
            </a:r>
            <a:endParaRPr lang="en-US" dirty="0"/>
          </a:p>
          <a:p>
            <a:r>
              <a:rPr lang="tr-TR" dirty="0" smtClean="0"/>
              <a:t>-  </a:t>
            </a:r>
            <a:r>
              <a:rPr lang="tr-TR" dirty="0"/>
              <a:t>Çok uzun, kolay kullanımlı yönlendirme sistemi ve sabitleme freni vardır.</a:t>
            </a:r>
            <a:endParaRPr lang="en-US" dirty="0"/>
          </a:p>
          <a:p>
            <a:r>
              <a:rPr lang="tr-TR" dirty="0" smtClean="0"/>
              <a:t>-  </a:t>
            </a:r>
            <a:r>
              <a:rPr lang="tr-TR" dirty="0"/>
              <a:t>Ayarlanabilir çatallar ve denge ayakları mevcuttur.</a:t>
            </a:r>
            <a:endParaRPr lang="en-US" dirty="0"/>
          </a:p>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9890" y="1845733"/>
            <a:ext cx="4027912" cy="446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6804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1.8.3.13. Akülü İstif Makinesi (Sabit Ayaklı</a:t>
            </a:r>
            <a:r>
              <a:rPr lang="tr-TR" b="1" dirty="0" smtClean="0"/>
              <a:t>)</a:t>
            </a:r>
            <a:endParaRPr lang="en-US" dirty="0"/>
          </a:p>
        </p:txBody>
      </p:sp>
      <p:sp>
        <p:nvSpPr>
          <p:cNvPr id="3" name="İçerik Yer Tutucusu 2"/>
          <p:cNvSpPr>
            <a:spLocks noGrp="1"/>
          </p:cNvSpPr>
          <p:nvPr>
            <p:ph idx="1"/>
          </p:nvPr>
        </p:nvSpPr>
        <p:spPr>
          <a:xfrm>
            <a:off x="1097280" y="1845734"/>
            <a:ext cx="4530788" cy="4023360"/>
          </a:xfrm>
        </p:spPr>
        <p:txBody>
          <a:bodyPr/>
          <a:lstStyle/>
          <a:p>
            <a:r>
              <a:rPr lang="tr-TR" dirty="0" smtClean="0"/>
              <a:t>- Sağlam </a:t>
            </a:r>
            <a:r>
              <a:rPr lang="tr-TR" dirty="0"/>
              <a:t>çelik konstrüksiyon ve kompakt dizayna sahiptir.</a:t>
            </a:r>
            <a:endParaRPr lang="en-US" dirty="0"/>
          </a:p>
          <a:p>
            <a:r>
              <a:rPr lang="tr-TR" dirty="0" smtClean="0"/>
              <a:t>- </a:t>
            </a:r>
            <a:r>
              <a:rPr lang="tr-TR" dirty="0" err="1" smtClean="0"/>
              <a:t>Orjinal</a:t>
            </a:r>
            <a:r>
              <a:rPr lang="tr-TR" dirty="0" smtClean="0"/>
              <a:t> </a:t>
            </a:r>
            <a:r>
              <a:rPr lang="tr-TR" dirty="0" err="1"/>
              <a:t>forklift</a:t>
            </a:r>
            <a:r>
              <a:rPr lang="tr-TR" dirty="0"/>
              <a:t> asansör profili ile imal edilmiştir.</a:t>
            </a:r>
            <a:endParaRPr lang="en-US" dirty="0"/>
          </a:p>
          <a:p>
            <a:r>
              <a:rPr lang="tr-TR" dirty="0" smtClean="0"/>
              <a:t>-  </a:t>
            </a:r>
            <a:r>
              <a:rPr lang="tr-TR" dirty="0"/>
              <a:t>Kolay kullanımlı yönlendirme sistemi ve sabitleme freni mevcuttur.</a:t>
            </a:r>
            <a:endParaRPr lang="en-US" dirty="0"/>
          </a:p>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576" y="1845734"/>
            <a:ext cx="3664129" cy="444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522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1.8.3.14. Akülü </a:t>
            </a:r>
            <a:r>
              <a:rPr lang="tr-TR" b="1" dirty="0" err="1" smtClean="0"/>
              <a:t>Transpalet</a:t>
            </a:r>
            <a:endParaRPr lang="en-US" dirty="0"/>
          </a:p>
        </p:txBody>
      </p:sp>
      <p:sp>
        <p:nvSpPr>
          <p:cNvPr id="3" name="İçerik Yer Tutucusu 2"/>
          <p:cNvSpPr>
            <a:spLocks noGrp="1"/>
          </p:cNvSpPr>
          <p:nvPr>
            <p:ph idx="1"/>
          </p:nvPr>
        </p:nvSpPr>
        <p:spPr>
          <a:xfrm>
            <a:off x="1097280" y="1845734"/>
            <a:ext cx="2972444" cy="4023360"/>
          </a:xfrm>
        </p:spPr>
        <p:txBody>
          <a:bodyPr/>
          <a:lstStyle/>
          <a:p>
            <a:r>
              <a:rPr lang="tr-TR" dirty="0" smtClean="0"/>
              <a:t>- Elektronik </a:t>
            </a:r>
            <a:r>
              <a:rPr lang="tr-TR" dirty="0"/>
              <a:t>hız kontrol sistemi bulunur.</a:t>
            </a:r>
            <a:endParaRPr lang="en-US" dirty="0"/>
          </a:p>
          <a:p>
            <a:r>
              <a:rPr lang="tr-TR" dirty="0" smtClean="0"/>
              <a:t>- Uzun </a:t>
            </a:r>
            <a:r>
              <a:rPr lang="tr-TR" dirty="0"/>
              <a:t>mesafelerde malzeme taşınmasında idealdir.</a:t>
            </a:r>
            <a:endParaRPr lang="en-US" dirty="0"/>
          </a:p>
          <a:p>
            <a:r>
              <a:rPr lang="tr-TR" dirty="0" smtClean="0"/>
              <a:t>- </a:t>
            </a:r>
            <a:r>
              <a:rPr lang="tr-TR" dirty="0"/>
              <a:t>Güçlü çelik </a:t>
            </a:r>
            <a:r>
              <a:rPr lang="tr-TR" dirty="0" err="1"/>
              <a:t>konstrüksüyona</a:t>
            </a:r>
            <a:r>
              <a:rPr lang="tr-TR" dirty="0"/>
              <a:t> sahiptir.</a:t>
            </a:r>
            <a:endParaRPr lang="en-US" dirty="0"/>
          </a:p>
          <a:p>
            <a:r>
              <a:rPr lang="tr-TR" dirty="0" smtClean="0"/>
              <a:t>- </a:t>
            </a:r>
            <a:r>
              <a:rPr lang="tr-TR" dirty="0"/>
              <a:t>Elektromanyetik freni vardır.</a:t>
            </a:r>
            <a:endParaRPr lang="en-US" dirty="0"/>
          </a:p>
          <a:p>
            <a:r>
              <a:rPr lang="tr-TR" dirty="0" smtClean="0"/>
              <a:t>- </a:t>
            </a:r>
            <a:r>
              <a:rPr lang="tr-TR" dirty="0"/>
              <a:t>Platform seçeneği sistemi ve sabitleme freni vardır</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6091" y="1845734"/>
            <a:ext cx="3320777" cy="425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958" y="1833912"/>
            <a:ext cx="3324722" cy="426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4018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 </a:t>
            </a:r>
            <a:r>
              <a:rPr lang="tr-TR" b="1" dirty="0" smtClean="0"/>
              <a:t>VİNÇLER</a:t>
            </a:r>
            <a:endParaRPr lang="en-US" dirty="0"/>
          </a:p>
        </p:txBody>
      </p:sp>
      <p:sp>
        <p:nvSpPr>
          <p:cNvPr id="3" name="İçerik Yer Tutucusu 2"/>
          <p:cNvSpPr>
            <a:spLocks noGrp="1"/>
          </p:cNvSpPr>
          <p:nvPr>
            <p:ph idx="1"/>
          </p:nvPr>
        </p:nvSpPr>
        <p:spPr/>
        <p:txBody>
          <a:bodyPr>
            <a:normAutofit fontScale="92500"/>
          </a:bodyPr>
          <a:lstStyle/>
          <a:p>
            <a:r>
              <a:rPr lang="tr-TR" dirty="0"/>
              <a:t>Elle veya basit araçlarla taşınması mümkün olmayan malzemeleri kaldırma, başka bir tarafa dönerek ve/veya hareket ederek aktarma, yer değiştirme, malzemeleri yükleme, boşaltma işlerinde kullanılan makinelere </a:t>
            </a:r>
            <a:r>
              <a:rPr lang="tr-TR" b="1" dirty="0"/>
              <a:t>vinç </a:t>
            </a:r>
            <a:r>
              <a:rPr lang="tr-TR" dirty="0"/>
              <a:t>veya </a:t>
            </a:r>
            <a:r>
              <a:rPr lang="tr-TR" b="1" dirty="0" err="1"/>
              <a:t>crean</a:t>
            </a:r>
            <a:r>
              <a:rPr lang="tr-TR" b="1" dirty="0"/>
              <a:t> </a:t>
            </a:r>
            <a:r>
              <a:rPr lang="tr-TR" dirty="0"/>
              <a:t>(</a:t>
            </a:r>
            <a:r>
              <a:rPr lang="tr-TR" dirty="0" err="1"/>
              <a:t>kreyn</a:t>
            </a:r>
            <a:r>
              <a:rPr lang="tr-TR" dirty="0"/>
              <a:t>) denir. Vinç, sandık ve balya gibi yükleri kaldırmaya yarayan araçtır.</a:t>
            </a:r>
            <a:endParaRPr lang="en-US" dirty="0"/>
          </a:p>
          <a:p>
            <a:r>
              <a:rPr lang="tr-TR" dirty="0" smtClean="0"/>
              <a:t>Vinç  </a:t>
            </a:r>
            <a:r>
              <a:rPr lang="tr-TR" dirty="0"/>
              <a:t>insan  gücü  ile  kaldırılamayan,  nakledilemeyen  yüklerin  gerektiğinde  360° dönerek muhtelif mesafe ve yüksekliklere kaldırma ve indirme, yükleme ve boşaltma işlerini yapan makinelere verilen genel addır. İngilizce karşılığı “</a:t>
            </a:r>
            <a:r>
              <a:rPr lang="tr-TR" dirty="0" err="1"/>
              <a:t>crane”dir</a:t>
            </a:r>
            <a:r>
              <a:rPr lang="tr-TR" dirty="0"/>
              <a:t>.</a:t>
            </a:r>
            <a:endParaRPr lang="en-US" dirty="0"/>
          </a:p>
          <a:p>
            <a:r>
              <a:rPr lang="tr-TR" dirty="0" smtClean="0"/>
              <a:t>Bir </a:t>
            </a:r>
            <a:r>
              <a:rPr lang="tr-TR" dirty="0"/>
              <a:t>vinç, düşey ve yatay yönde hareket edebilmesi sayesinde her tipte yükün yerini değiştirebilir. Standart bir vinç uzunluğu 10-40 metre arasında ve standart bir vinç kapasitesi de 10-60 ton arasındadır. Vincin önüne ve arkasına ilave edilen destek ayaklarla daha ağır yükler de kaldırılabilir. Vinçlerin en önemli kısmı, vitesle verilen güçle hareket sağlayan bir çark çemberidir. Vinçteki çark çemberi dönerek üzerine sarılı kabloyu hareket ettirir. Çark çemberinden başka bir kulaklı tekerlek bulunur. Bazı vinçler raylar üzerinde hareket eder ve sabittir, bazıları da büyük araçlara kurulmuş seyyar vinç şeklindedir. Gemilerde kullanılan vinçler ise küçük makinelerle veya motorlarla çalışır.</a:t>
            </a:r>
            <a:endParaRPr lang="en-US" dirty="0"/>
          </a:p>
          <a:p>
            <a:endParaRPr lang="en-US" dirty="0"/>
          </a:p>
        </p:txBody>
      </p:sp>
    </p:spTree>
    <p:extLst>
      <p:ext uri="{BB962C8B-B14F-4D97-AF65-F5344CB8AC3E}">
        <p14:creationId xmlns:p14="http://schemas.microsoft.com/office/powerpoint/2010/main" val="40003509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a:t>Vinç, yükün dikey hareketini sağlayan bir kaldırma aracıdır. Vinçler, düşey ve yatay hareketleri sayesinde genel anlamda her türlü yükün yerini değiştirebilen makinelerdir.</a:t>
            </a:r>
            <a:endParaRPr lang="en-US" dirty="0"/>
          </a:p>
          <a:p>
            <a:r>
              <a:rPr lang="tr-TR" dirty="0" smtClean="0"/>
              <a:t>Bu </a:t>
            </a:r>
            <a:r>
              <a:rPr lang="tr-TR" dirty="0"/>
              <a:t>makineler genellikle ağır yüklerin kaldırılmasında ve zemine batmış makinelerin kurtarılmasında kullanılır. </a:t>
            </a:r>
            <a:r>
              <a:rPr lang="tr-TR" dirty="0" err="1"/>
              <a:t>Bum</a:t>
            </a:r>
            <a:r>
              <a:rPr lang="tr-TR" dirty="0"/>
              <a:t> uzunlukları 10-40 m, kapasiteleri de 10-60 ton arasında değişir.</a:t>
            </a:r>
            <a:endParaRPr lang="en-US" dirty="0"/>
          </a:p>
          <a:p>
            <a:r>
              <a:rPr lang="tr-TR" dirty="0" err="1" smtClean="0"/>
              <a:t>Pinyon</a:t>
            </a:r>
            <a:r>
              <a:rPr lang="tr-TR" dirty="0" smtClean="0"/>
              <a:t> </a:t>
            </a:r>
            <a:r>
              <a:rPr lang="tr-TR" dirty="0"/>
              <a:t>dişli üzerinde 360° dönebilen tipleri olduğu gibi 180°lik dönüş yapan çeşitleri daha çok kullanılır.</a:t>
            </a:r>
            <a:endParaRPr lang="en-US" dirty="0"/>
          </a:p>
          <a:p>
            <a:endParaRPr lang="en-US" dirty="0"/>
          </a:p>
        </p:txBody>
      </p:sp>
    </p:spTree>
    <p:extLst>
      <p:ext uri="{BB962C8B-B14F-4D97-AF65-F5344CB8AC3E}">
        <p14:creationId xmlns:p14="http://schemas.microsoft.com/office/powerpoint/2010/main" val="33804906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 Vinç </a:t>
            </a:r>
            <a:r>
              <a:rPr lang="tr-TR" b="1" dirty="0" smtClean="0"/>
              <a:t>Çeşitleri</a:t>
            </a:r>
            <a:endParaRPr lang="en-US" dirty="0"/>
          </a:p>
        </p:txBody>
      </p:sp>
      <p:sp>
        <p:nvSpPr>
          <p:cNvPr id="3" name="İçerik Yer Tutucusu 2"/>
          <p:cNvSpPr>
            <a:spLocks noGrp="1"/>
          </p:cNvSpPr>
          <p:nvPr>
            <p:ph idx="1"/>
          </p:nvPr>
        </p:nvSpPr>
        <p:spPr/>
        <p:txBody>
          <a:bodyPr/>
          <a:lstStyle/>
          <a:p>
            <a:r>
              <a:rPr lang="tr-TR" dirty="0"/>
              <a:t>Kullanıldıkları, monte edildikleri ve çalıştıkları yerlere, yapılarına, yapacakları işlere, yürüyüşlerine, hareket kabiliyetlerine, </a:t>
            </a:r>
            <a:r>
              <a:rPr lang="tr-TR" dirty="0" err="1"/>
              <a:t>bum</a:t>
            </a:r>
            <a:r>
              <a:rPr lang="tr-TR" dirty="0"/>
              <a:t> yapılarına, enerji kaynaklarına göre sınıflandırılabilir ve bu sınıflara ilaveler yapılabilir.</a:t>
            </a:r>
            <a:endParaRPr lang="en-US" dirty="0"/>
          </a:p>
          <a:p>
            <a:r>
              <a:rPr lang="tr-TR" dirty="0"/>
              <a:t> </a:t>
            </a:r>
            <a:endParaRPr lang="en-US" dirty="0"/>
          </a:p>
          <a:p>
            <a:endParaRPr lang="en-US" dirty="0"/>
          </a:p>
        </p:txBody>
      </p:sp>
    </p:spTree>
    <p:extLst>
      <p:ext uri="{BB962C8B-B14F-4D97-AF65-F5344CB8AC3E}">
        <p14:creationId xmlns:p14="http://schemas.microsoft.com/office/powerpoint/2010/main" val="1166552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2.2.1. Hareket Kabiliyetlerine </a:t>
            </a:r>
            <a:r>
              <a:rPr lang="tr-TR" b="1" dirty="0" smtClean="0"/>
              <a:t>Göre</a:t>
            </a:r>
            <a:endParaRPr lang="en-US"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 Sabit </a:t>
            </a:r>
            <a:r>
              <a:rPr lang="tr-TR" dirty="0"/>
              <a:t>vinç</a:t>
            </a:r>
            <a:endParaRPr lang="en-US" dirty="0"/>
          </a:p>
          <a:p>
            <a:pPr>
              <a:buFont typeface="Wingdings" panose="05000000000000000000" pitchFamily="2" charset="2"/>
              <a:buChar char="Ø"/>
            </a:pPr>
            <a:r>
              <a:rPr lang="tr-TR" dirty="0" smtClean="0"/>
              <a:t> Lastik </a:t>
            </a:r>
            <a:r>
              <a:rPr lang="tr-TR" dirty="0"/>
              <a:t>tekerlekli vinç</a:t>
            </a:r>
            <a:endParaRPr lang="en-US" dirty="0"/>
          </a:p>
          <a:p>
            <a:pPr>
              <a:buFont typeface="Wingdings" panose="05000000000000000000" pitchFamily="2" charset="2"/>
              <a:buChar char="Ø"/>
            </a:pPr>
            <a:r>
              <a:rPr lang="tr-TR" dirty="0" smtClean="0"/>
              <a:t> </a:t>
            </a:r>
            <a:r>
              <a:rPr lang="tr-TR" dirty="0"/>
              <a:t>Paletli vinç</a:t>
            </a:r>
            <a:endParaRPr lang="en-US" dirty="0"/>
          </a:p>
          <a:p>
            <a:pPr>
              <a:buFont typeface="Wingdings" panose="05000000000000000000" pitchFamily="2" charset="2"/>
              <a:buChar char="Ø"/>
            </a:pPr>
            <a:r>
              <a:rPr lang="tr-TR" dirty="0" smtClean="0"/>
              <a:t> Ray </a:t>
            </a:r>
            <a:r>
              <a:rPr lang="tr-TR" dirty="0"/>
              <a:t>üzerinde hareketli </a:t>
            </a:r>
            <a:r>
              <a:rPr lang="tr-TR" dirty="0" smtClean="0"/>
              <a:t>vinç</a:t>
            </a:r>
          </a:p>
          <a:p>
            <a:pPr lvl="1"/>
            <a:r>
              <a:rPr lang="tr-TR" dirty="0" smtClean="0"/>
              <a:t>Köprülü </a:t>
            </a:r>
            <a:r>
              <a:rPr lang="tr-TR" dirty="0"/>
              <a:t>vinçler</a:t>
            </a:r>
            <a:endParaRPr lang="en-US" dirty="0"/>
          </a:p>
          <a:p>
            <a:pPr lvl="1"/>
            <a:r>
              <a:rPr lang="tr-TR" dirty="0" smtClean="0"/>
              <a:t>Kule </a:t>
            </a:r>
            <a:r>
              <a:rPr lang="tr-TR" dirty="0"/>
              <a:t>vinçler</a:t>
            </a:r>
            <a:endParaRPr lang="en-US" dirty="0"/>
          </a:p>
          <a:p>
            <a:pPr>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1365506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2.2.2. Kaldırma Kabiliyetlerine </a:t>
            </a:r>
            <a:r>
              <a:rPr lang="tr-TR" b="1" dirty="0" smtClean="0"/>
              <a:t>Göre</a:t>
            </a:r>
            <a:endParaRPr lang="en-US"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 Hidrolik </a:t>
            </a:r>
            <a:r>
              <a:rPr lang="tr-TR" dirty="0"/>
              <a:t>- halatlı vinçler</a:t>
            </a:r>
            <a:endParaRPr lang="en-US" dirty="0"/>
          </a:p>
          <a:p>
            <a:pPr lvl="1"/>
            <a:r>
              <a:rPr lang="tr-TR" dirty="0" smtClean="0"/>
              <a:t>Teleskopik </a:t>
            </a:r>
            <a:r>
              <a:rPr lang="tr-TR" dirty="0" err="1"/>
              <a:t>bumlu</a:t>
            </a:r>
            <a:r>
              <a:rPr lang="tr-TR" dirty="0"/>
              <a:t> vinçler</a:t>
            </a:r>
            <a:endParaRPr lang="en-US" dirty="0"/>
          </a:p>
          <a:p>
            <a:pPr lvl="1"/>
            <a:r>
              <a:rPr lang="tr-TR" dirty="0" smtClean="0"/>
              <a:t>Kurtarıcılar</a:t>
            </a:r>
            <a:endParaRPr lang="en-US" dirty="0"/>
          </a:p>
          <a:p>
            <a:pPr>
              <a:buFont typeface="Wingdings" panose="05000000000000000000" pitchFamily="2" charset="2"/>
              <a:buChar char="Ø"/>
            </a:pPr>
            <a:r>
              <a:rPr lang="tr-TR" dirty="0" smtClean="0"/>
              <a:t> Halatlı </a:t>
            </a:r>
            <a:r>
              <a:rPr lang="tr-TR" dirty="0"/>
              <a:t>vinçler</a:t>
            </a:r>
            <a:endParaRPr lang="en-US" dirty="0"/>
          </a:p>
          <a:p>
            <a:pPr lvl="1"/>
            <a:r>
              <a:rPr lang="tr-TR" dirty="0" smtClean="0"/>
              <a:t>Açık </a:t>
            </a:r>
            <a:r>
              <a:rPr lang="tr-TR" dirty="0"/>
              <a:t>kafesli vinçler</a:t>
            </a:r>
            <a:endParaRPr lang="en-US" dirty="0"/>
          </a:p>
          <a:p>
            <a:pPr lvl="1"/>
            <a:r>
              <a:rPr lang="tr-TR" dirty="0" smtClean="0"/>
              <a:t>Sabit </a:t>
            </a:r>
            <a:r>
              <a:rPr lang="tr-TR" dirty="0"/>
              <a:t>vinçler</a:t>
            </a:r>
            <a:endParaRPr lang="en-US" dirty="0"/>
          </a:p>
          <a:p>
            <a:pPr lvl="1"/>
            <a:r>
              <a:rPr lang="tr-TR" dirty="0" smtClean="0"/>
              <a:t>Fabrika </a:t>
            </a:r>
            <a:r>
              <a:rPr lang="tr-TR" dirty="0"/>
              <a:t>tipi vinçler</a:t>
            </a:r>
            <a:endParaRPr lang="en-US" dirty="0"/>
          </a:p>
          <a:p>
            <a:endParaRPr lang="en-US" dirty="0"/>
          </a:p>
        </p:txBody>
      </p:sp>
    </p:spTree>
    <p:extLst>
      <p:ext uri="{BB962C8B-B14F-4D97-AF65-F5344CB8AC3E}">
        <p14:creationId xmlns:p14="http://schemas.microsoft.com/office/powerpoint/2010/main" val="1697435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a:t>Aküsünden  temin  ettiği  elektrik enerjisi  aracılığıyla  çalışan  bu  tip  </a:t>
            </a:r>
            <a:r>
              <a:rPr lang="tr-TR" dirty="0" err="1"/>
              <a:t>forkliftler</a:t>
            </a:r>
            <a:r>
              <a:rPr lang="tr-TR" dirty="0"/>
              <a:t>,  “</a:t>
            </a:r>
            <a:r>
              <a:rPr lang="tr-TR" dirty="0" smtClean="0"/>
              <a:t>0”</a:t>
            </a:r>
            <a:r>
              <a:rPr lang="tr-TR" dirty="0"/>
              <a:t> </a:t>
            </a:r>
            <a:r>
              <a:rPr lang="tr-TR" dirty="0" smtClean="0"/>
              <a:t>egzoz </a:t>
            </a:r>
            <a:r>
              <a:rPr lang="tr-TR" dirty="0"/>
              <a:t>emisyonu dolayısıyla gıda sektörü gibi sektörlerin vazgeçilmezidir.</a:t>
            </a:r>
            <a:endParaRPr lang="en-US" dirty="0"/>
          </a:p>
          <a:p>
            <a:r>
              <a:rPr lang="tr-TR" dirty="0" smtClean="0"/>
              <a:t>Bakım </a:t>
            </a:r>
            <a:r>
              <a:rPr lang="tr-TR" dirty="0"/>
              <a:t>maliyeti dizel kadar olmasa da 3-4 yılda bir aküsünün yenilenmesi gereken bu tip  </a:t>
            </a:r>
            <a:r>
              <a:rPr lang="tr-TR" dirty="0" err="1"/>
              <a:t>forkliftlerde</a:t>
            </a:r>
            <a:r>
              <a:rPr lang="tr-TR" dirty="0"/>
              <a:t>,  çift  vardiya  çalışılmak   istendiğinde  bir  de  yedek  akü  </a:t>
            </a:r>
            <a:r>
              <a:rPr lang="tr-TR" dirty="0" smtClean="0"/>
              <a:t>bulundurmak</a:t>
            </a:r>
            <a:r>
              <a:rPr lang="tr-TR" dirty="0"/>
              <a:t> </a:t>
            </a:r>
            <a:r>
              <a:rPr lang="tr-TR" dirty="0" smtClean="0"/>
              <a:t>gerekecektir</a:t>
            </a:r>
            <a:r>
              <a:rPr lang="tr-TR" dirty="0"/>
              <a:t>. Zira bir akü yaklaşık olarak 1 vardiyada bitecektir. Şarj süresi ise yaklaşık 8 saat sürecektir. Yedek akü alınması gerekliliği, maliyeti ve işletme giderlerini artıracaktır.</a:t>
            </a:r>
            <a:endParaRPr lang="en-US" dirty="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801" y="3857414"/>
            <a:ext cx="8085357" cy="280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4460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2.2.3. Hareket Kabiliyetlerine </a:t>
            </a:r>
            <a:r>
              <a:rPr lang="tr-TR" b="1" dirty="0" smtClean="0"/>
              <a:t>Göre</a:t>
            </a:r>
            <a:endParaRPr lang="en-US" dirty="0"/>
          </a:p>
        </p:txBody>
      </p:sp>
      <p:sp>
        <p:nvSpPr>
          <p:cNvPr id="3" name="İçerik Yer Tutucusu 2"/>
          <p:cNvSpPr>
            <a:spLocks noGrp="1"/>
          </p:cNvSpPr>
          <p:nvPr>
            <p:ph idx="1"/>
          </p:nvPr>
        </p:nvSpPr>
        <p:spPr/>
        <p:txBody>
          <a:bodyPr>
            <a:normAutofit/>
          </a:bodyPr>
          <a:lstStyle/>
          <a:p>
            <a:r>
              <a:rPr lang="tr-TR" b="1" dirty="0"/>
              <a:t>2.2.3.1. Sabit </a:t>
            </a:r>
            <a:r>
              <a:rPr lang="tr-TR" b="1" dirty="0" smtClean="0"/>
              <a:t>Vinçler</a:t>
            </a:r>
          </a:p>
          <a:p>
            <a:endParaRPr lang="en-US" dirty="0"/>
          </a:p>
          <a:p>
            <a:r>
              <a:rPr lang="tr-TR" dirty="0" smtClean="0"/>
              <a:t>Belirli </a:t>
            </a:r>
            <a:r>
              <a:rPr lang="tr-TR" dirty="0"/>
              <a:t>bir yere tespit edilmiş vinçlere sabit vinçler denir. Bu makineler fabrika, liman, garaj vb. sabit tesislerde kaldırma, taşıma, depolama işlerinde kullanılan makinelerdir.</a:t>
            </a:r>
            <a:endParaRPr lang="en-US" dirty="0"/>
          </a:p>
          <a:p>
            <a:r>
              <a:rPr lang="tr-TR" dirty="0" smtClean="0"/>
              <a:t>Sabit </a:t>
            </a:r>
            <a:r>
              <a:rPr lang="tr-TR" dirty="0"/>
              <a:t>vinçlerde ulaşım </a:t>
            </a:r>
            <a:r>
              <a:rPr lang="tr-TR" dirty="0" err="1"/>
              <a:t>bumu</a:t>
            </a:r>
            <a:r>
              <a:rPr lang="tr-TR" dirty="0"/>
              <a:t>, yatayla 20 ile 75 derecelik açı altında, düşey eksen etrafında her iki yöne 180 derece dönebilir.</a:t>
            </a:r>
            <a:endParaRPr lang="en-US" dirty="0"/>
          </a:p>
          <a:p>
            <a:r>
              <a:rPr lang="tr-TR" dirty="0" smtClean="0"/>
              <a:t>Sabit </a:t>
            </a:r>
            <a:r>
              <a:rPr lang="tr-TR" dirty="0"/>
              <a:t>vinçlerde </a:t>
            </a:r>
            <a:r>
              <a:rPr lang="tr-TR" dirty="0" err="1"/>
              <a:t>bum</a:t>
            </a:r>
            <a:r>
              <a:rPr lang="tr-TR" dirty="0"/>
              <a:t> uzunluğu 10-60 m arasında, kaldırabileceği yük miktarı da 2-10 ton arasında değişir.</a:t>
            </a:r>
            <a:endParaRPr lang="en-US" dirty="0"/>
          </a:p>
          <a:p>
            <a:r>
              <a:rPr lang="tr-TR" dirty="0"/>
              <a:t/>
            </a:r>
            <a:br>
              <a:rPr lang="tr-TR" dirty="0"/>
            </a:br>
            <a:endParaRPr lang="en-US" dirty="0"/>
          </a:p>
        </p:txBody>
      </p:sp>
    </p:spTree>
    <p:extLst>
      <p:ext uri="{BB962C8B-B14F-4D97-AF65-F5344CB8AC3E}">
        <p14:creationId xmlns:p14="http://schemas.microsoft.com/office/powerpoint/2010/main" val="6771844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2.2.3.2. Lastik Tekerlekli </a:t>
            </a:r>
            <a:r>
              <a:rPr lang="tr-TR" b="1" dirty="0" smtClean="0"/>
              <a:t>Vinçler</a:t>
            </a:r>
            <a:endParaRPr lang="en-US" dirty="0"/>
          </a:p>
        </p:txBody>
      </p:sp>
      <p:sp>
        <p:nvSpPr>
          <p:cNvPr id="3" name="İçerik Yer Tutucusu 2"/>
          <p:cNvSpPr>
            <a:spLocks noGrp="1"/>
          </p:cNvSpPr>
          <p:nvPr>
            <p:ph idx="1"/>
          </p:nvPr>
        </p:nvSpPr>
        <p:spPr/>
        <p:txBody>
          <a:bodyPr/>
          <a:lstStyle/>
          <a:p>
            <a:r>
              <a:rPr lang="tr-TR" dirty="0"/>
              <a:t>Bu tip vinçler, genellikle bir kamyon üzerine monte edildiklerinden nakil </a:t>
            </a:r>
            <a:r>
              <a:rPr lang="tr-TR" dirty="0" smtClean="0"/>
              <a:t>kolaylığı</a:t>
            </a:r>
            <a:r>
              <a:rPr lang="tr-TR" dirty="0"/>
              <a:t> </a:t>
            </a:r>
            <a:r>
              <a:rPr lang="tr-TR" dirty="0" smtClean="0"/>
              <a:t>nedeniyle </a:t>
            </a:r>
            <a:r>
              <a:rPr lang="tr-TR" dirty="0"/>
              <a:t>çeşitli işlerde kullanılma özelliğine sahiptir.</a:t>
            </a:r>
            <a:endParaRPr lang="en-US" dirty="0"/>
          </a:p>
          <a:p>
            <a:pPr marL="0" indent="0">
              <a:buNone/>
            </a:pP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726" y="2713643"/>
            <a:ext cx="7308398" cy="369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6186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77500" lnSpcReduction="20000"/>
          </a:bodyPr>
          <a:lstStyle/>
          <a:p>
            <a:r>
              <a:rPr lang="tr-TR" b="1" dirty="0"/>
              <a:t>Avantajları:</a:t>
            </a:r>
            <a:endParaRPr lang="en-US" dirty="0"/>
          </a:p>
          <a:p>
            <a:r>
              <a:rPr lang="tr-TR" dirty="0"/>
              <a:t> </a:t>
            </a:r>
            <a:r>
              <a:rPr lang="tr-TR" dirty="0" smtClean="0"/>
              <a:t>- </a:t>
            </a:r>
            <a:r>
              <a:rPr lang="tr-TR" dirty="0"/>
              <a:t>Bir iş yerinden diğerine kolaylıkla ve kısa zamanda gider.</a:t>
            </a:r>
            <a:endParaRPr lang="en-US" dirty="0"/>
          </a:p>
          <a:p>
            <a:r>
              <a:rPr lang="tr-TR" dirty="0" smtClean="0"/>
              <a:t>- Hareket </a:t>
            </a:r>
            <a:r>
              <a:rPr lang="tr-TR" dirty="0"/>
              <a:t>sırasında özel römork ya da çekiciye ihtiyaç yoktur.</a:t>
            </a:r>
            <a:endParaRPr lang="en-US" dirty="0"/>
          </a:p>
          <a:p>
            <a:r>
              <a:rPr lang="tr-TR" dirty="0" smtClean="0"/>
              <a:t>- </a:t>
            </a:r>
            <a:r>
              <a:rPr lang="tr-TR" dirty="0"/>
              <a:t>Çeşitli aparatlar kullanılarak diğer iş makinelerini çekebilir.</a:t>
            </a:r>
            <a:endParaRPr lang="en-US" dirty="0"/>
          </a:p>
          <a:p>
            <a:r>
              <a:rPr lang="tr-TR" dirty="0" smtClean="0"/>
              <a:t>- Geçtikleri </a:t>
            </a:r>
            <a:r>
              <a:rPr lang="tr-TR" dirty="0"/>
              <a:t>yolları bozmaz.</a:t>
            </a:r>
            <a:endParaRPr lang="en-US" dirty="0"/>
          </a:p>
          <a:p>
            <a:r>
              <a:rPr lang="tr-TR" b="1" dirty="0"/>
              <a:t>Dezavantajları:</a:t>
            </a:r>
            <a:endParaRPr lang="en-US" dirty="0"/>
          </a:p>
          <a:p>
            <a:r>
              <a:rPr lang="tr-TR" dirty="0" smtClean="0"/>
              <a:t>- Yumuşak  </a:t>
            </a:r>
            <a:r>
              <a:rPr lang="tr-TR" dirty="0"/>
              <a:t>arazilerde  verimleri  çok  düşük  olduğundan  bu  tür  ortamlarda çalıştırılamaz.</a:t>
            </a:r>
            <a:endParaRPr lang="en-US" dirty="0"/>
          </a:p>
          <a:p>
            <a:r>
              <a:rPr lang="tr-TR" dirty="0" smtClean="0"/>
              <a:t>- Çok </a:t>
            </a:r>
            <a:r>
              <a:rPr lang="tr-TR" dirty="0"/>
              <a:t>ağır ve devamlı işlerde kullanılamaz.</a:t>
            </a:r>
            <a:endParaRPr lang="en-US" dirty="0"/>
          </a:p>
          <a:p>
            <a:r>
              <a:rPr lang="tr-TR" dirty="0" smtClean="0"/>
              <a:t>- Kamyonun </a:t>
            </a:r>
            <a:r>
              <a:rPr lang="tr-TR" dirty="0"/>
              <a:t>girebileceği işlerde çalışır, başka işlerde çalışamaz.</a:t>
            </a:r>
            <a:endParaRPr lang="en-US" dirty="0"/>
          </a:p>
          <a:p>
            <a:r>
              <a:rPr lang="tr-TR" dirty="0" smtClean="0"/>
              <a:t>- Maliyetleri </a:t>
            </a:r>
            <a:r>
              <a:rPr lang="tr-TR" dirty="0"/>
              <a:t>yüksektir.</a:t>
            </a:r>
            <a:endParaRPr lang="en-US" dirty="0"/>
          </a:p>
          <a:p>
            <a:r>
              <a:rPr lang="tr-TR" dirty="0"/>
              <a:t/>
            </a:r>
            <a:br>
              <a:rPr lang="tr-TR" dirty="0"/>
            </a:br>
            <a:endParaRPr lang="en-US" dirty="0"/>
          </a:p>
        </p:txBody>
      </p:sp>
    </p:spTree>
    <p:extLst>
      <p:ext uri="{BB962C8B-B14F-4D97-AF65-F5344CB8AC3E}">
        <p14:creationId xmlns:p14="http://schemas.microsoft.com/office/powerpoint/2010/main" val="16882184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323" y="533340"/>
            <a:ext cx="9567415" cy="518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173548" y="5714547"/>
            <a:ext cx="3618963" cy="646331"/>
          </a:xfrm>
          <a:prstGeom prst="rect">
            <a:avLst/>
          </a:prstGeom>
          <a:noFill/>
        </p:spPr>
        <p:txBody>
          <a:bodyPr wrap="square" rtlCol="0">
            <a:spAutoFit/>
          </a:bodyPr>
          <a:lstStyle/>
          <a:p>
            <a:r>
              <a:rPr lang="tr-TR" b="1" dirty="0" smtClean="0"/>
              <a:t>Lastik </a:t>
            </a:r>
            <a:r>
              <a:rPr lang="tr-TR" b="1" dirty="0"/>
              <a:t>tekerlekli konteyner istif vinci</a:t>
            </a:r>
            <a:endParaRPr lang="en-US" dirty="0"/>
          </a:p>
          <a:p>
            <a:endParaRPr lang="en-US" dirty="0"/>
          </a:p>
        </p:txBody>
      </p:sp>
    </p:spTree>
    <p:extLst>
      <p:ext uri="{BB962C8B-B14F-4D97-AF65-F5344CB8AC3E}">
        <p14:creationId xmlns:p14="http://schemas.microsoft.com/office/powerpoint/2010/main" val="7782370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2.2.3.3. Paletli </a:t>
            </a:r>
            <a:r>
              <a:rPr lang="tr-TR" b="1" dirty="0" smtClean="0"/>
              <a:t>Vinçler</a:t>
            </a:r>
            <a:endParaRPr lang="en-US" dirty="0"/>
          </a:p>
        </p:txBody>
      </p:sp>
      <p:sp>
        <p:nvSpPr>
          <p:cNvPr id="3" name="İçerik Yer Tutucusu 2"/>
          <p:cNvSpPr>
            <a:spLocks noGrp="1"/>
          </p:cNvSpPr>
          <p:nvPr>
            <p:ph idx="1"/>
          </p:nvPr>
        </p:nvSpPr>
        <p:spPr/>
        <p:txBody>
          <a:bodyPr/>
          <a:lstStyle/>
          <a:p>
            <a:r>
              <a:rPr lang="tr-TR" dirty="0"/>
              <a:t>Manevra ve yürüyüşü, vincin güç kaynağından hareket alan bir palet grubu tarafından sağlanır.</a:t>
            </a:r>
            <a:endParaRPr lang="en-US" dirty="0"/>
          </a:p>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122" y="2421228"/>
            <a:ext cx="7161813" cy="37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0862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b="1" dirty="0"/>
              <a:t>Avantajları:</a:t>
            </a:r>
            <a:endParaRPr lang="en-US" dirty="0"/>
          </a:p>
          <a:p>
            <a:r>
              <a:rPr lang="tr-TR" dirty="0" smtClean="0"/>
              <a:t>- Yumuşak </a:t>
            </a:r>
            <a:r>
              <a:rPr lang="tr-TR" dirty="0"/>
              <a:t>arazilerde lastik tekerlekli vinçlerden daha verimlidir.</a:t>
            </a:r>
            <a:endParaRPr lang="en-US" dirty="0"/>
          </a:p>
          <a:p>
            <a:r>
              <a:rPr lang="tr-TR" dirty="0" smtClean="0"/>
              <a:t>- </a:t>
            </a:r>
            <a:r>
              <a:rPr lang="tr-TR" dirty="0"/>
              <a:t>Çok ağır ve devamlı işlerde (taş ocaklarında) sürekli çalışabilir.</a:t>
            </a:r>
            <a:endParaRPr lang="en-US" dirty="0"/>
          </a:p>
          <a:p>
            <a:r>
              <a:rPr lang="tr-TR" dirty="0" smtClean="0"/>
              <a:t>- </a:t>
            </a:r>
            <a:r>
              <a:rPr lang="tr-TR" dirty="0"/>
              <a:t>Çalışma dönüşleri 360 derecedir.</a:t>
            </a:r>
            <a:endParaRPr lang="en-US" dirty="0"/>
          </a:p>
          <a:p>
            <a:r>
              <a:rPr lang="tr-TR" b="1" dirty="0" smtClean="0"/>
              <a:t>Dezavantajları</a:t>
            </a:r>
            <a:r>
              <a:rPr lang="tr-TR" b="1" dirty="0"/>
              <a:t>:</a:t>
            </a:r>
            <a:endParaRPr lang="en-US" dirty="0"/>
          </a:p>
          <a:p>
            <a:r>
              <a:rPr lang="tr-TR" dirty="0" smtClean="0"/>
              <a:t>- </a:t>
            </a:r>
            <a:r>
              <a:rPr lang="tr-TR" dirty="0"/>
              <a:t>Yer değiştirme hızları azdır (saatte 1,5 km gibi).</a:t>
            </a:r>
            <a:endParaRPr lang="en-US" dirty="0"/>
          </a:p>
          <a:p>
            <a:r>
              <a:rPr lang="tr-TR" dirty="0" smtClean="0"/>
              <a:t>- </a:t>
            </a:r>
            <a:r>
              <a:rPr lang="tr-TR" dirty="0"/>
              <a:t>Kısa mesafeler hariç, diğer çalışma yerlerine başka bir aracın üzerinde gider.</a:t>
            </a:r>
            <a:endParaRPr lang="en-US" dirty="0"/>
          </a:p>
          <a:p>
            <a:r>
              <a:rPr lang="tr-TR" dirty="0" smtClean="0"/>
              <a:t>- Paletleri </a:t>
            </a:r>
            <a:r>
              <a:rPr lang="tr-TR" dirty="0"/>
              <a:t>yolda giderken zemini bozar.</a:t>
            </a:r>
            <a:endParaRPr lang="en-US" dirty="0"/>
          </a:p>
          <a:p>
            <a:endParaRPr lang="en-US" dirty="0"/>
          </a:p>
        </p:txBody>
      </p:sp>
    </p:spTree>
    <p:extLst>
      <p:ext uri="{BB962C8B-B14F-4D97-AF65-F5344CB8AC3E}">
        <p14:creationId xmlns:p14="http://schemas.microsoft.com/office/powerpoint/2010/main" val="30431306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2.2.3.4. Ray Üzerinde Hareketli </a:t>
            </a:r>
            <a:r>
              <a:rPr lang="tr-TR" b="1" dirty="0" smtClean="0"/>
              <a:t>Vinç</a:t>
            </a:r>
            <a:endParaRPr lang="en-US" dirty="0"/>
          </a:p>
        </p:txBody>
      </p:sp>
      <p:sp>
        <p:nvSpPr>
          <p:cNvPr id="3" name="İçerik Yer Tutucusu 2"/>
          <p:cNvSpPr>
            <a:spLocks noGrp="1"/>
          </p:cNvSpPr>
          <p:nvPr>
            <p:ph idx="1"/>
          </p:nvPr>
        </p:nvSpPr>
        <p:spPr/>
        <p:txBody>
          <a:bodyPr/>
          <a:lstStyle/>
          <a:p>
            <a:r>
              <a:rPr lang="tr-TR" dirty="0"/>
              <a:t>Ray   üzerinde   taşıyıcılara   yerleştirilmiş   vinçlere   denir   (portal   taşıyıcı   üzerine yerleştirilmiş vinçler).</a:t>
            </a:r>
            <a:endParaRPr lang="en-US" dirty="0"/>
          </a:p>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277" y="2453336"/>
            <a:ext cx="4150714" cy="374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750" y="2478503"/>
            <a:ext cx="6469205" cy="371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6343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2.2.3.5. Köprülü </a:t>
            </a:r>
            <a:r>
              <a:rPr lang="tr-TR" b="1" dirty="0" smtClean="0"/>
              <a:t>Vinçler</a:t>
            </a:r>
            <a:endParaRPr lang="en-US" dirty="0"/>
          </a:p>
        </p:txBody>
      </p:sp>
      <p:sp>
        <p:nvSpPr>
          <p:cNvPr id="3" name="İçerik Yer Tutucusu 2"/>
          <p:cNvSpPr>
            <a:spLocks noGrp="1"/>
          </p:cNvSpPr>
          <p:nvPr>
            <p:ph idx="1"/>
          </p:nvPr>
        </p:nvSpPr>
        <p:spPr/>
        <p:txBody>
          <a:bodyPr/>
          <a:lstStyle/>
          <a:p>
            <a:r>
              <a:rPr lang="tr-TR" dirty="0"/>
              <a:t>Köprülü vinçlerin kullanılma  yerleri genellikle açık fabrikalar, atölyeler, limanlar, maden ocakları gibi çalışma alanlarıdır. Bu tip vinçlerin köprü altında çalışan tipleri de vardır.</a:t>
            </a:r>
            <a:endParaRPr lang="en-US" dirty="0"/>
          </a:p>
          <a:p>
            <a:r>
              <a:rPr lang="tr-TR" dirty="0"/>
              <a:t>Kaldırma kapasiteleri (güçleri) 1 ton ile 40 ton arasında olup </a:t>
            </a:r>
            <a:r>
              <a:rPr lang="tr-TR" dirty="0" err="1"/>
              <a:t>bum</a:t>
            </a:r>
            <a:r>
              <a:rPr lang="tr-TR" dirty="0"/>
              <a:t> uzunlukları 20 m </a:t>
            </a:r>
            <a:r>
              <a:rPr lang="tr-TR" dirty="0" smtClean="0"/>
              <a:t>civarındadır.</a:t>
            </a:r>
            <a:endParaRPr lang="en-US" dirty="0"/>
          </a:p>
        </p:txBody>
      </p:sp>
      <p:pic>
        <p:nvPicPr>
          <p:cNvPr id="2561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448" y="3224481"/>
            <a:ext cx="4412690" cy="286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306" y="3224481"/>
            <a:ext cx="4272611" cy="286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0001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1097281" y="1845734"/>
            <a:ext cx="5651250" cy="4349004"/>
          </a:xfrm>
        </p:spPr>
        <p:txBody>
          <a:bodyPr>
            <a:normAutofit lnSpcReduction="10000"/>
          </a:bodyPr>
          <a:lstStyle/>
          <a:p>
            <a:r>
              <a:rPr lang="tr-TR" dirty="0"/>
              <a:t>Çift kirişli gezer köprülü vinçler, yüksek kaldırma kapasiteleri ve ağır kullanım şartları için ideal çözümü içerir. Güçlü yapısı ve kompakt tasarımı sayesinde diğer kaldırma ekipmanları ile karşılaştırıldığında daha ekonomik olduğu ortaya çıkar. Çift kirişli gezer köprülü  vinçler,  geniş  bir müşteri  istek yelpazesini hızlı,  verimli  ve  kaliteli  bir  şekilde karşılayabilmek için standart üretim kapasitesine göre (100 tona kadar) seri şekilde üretilmektedir. Ağır hizmet sınıfı uygulamalar için çift kirişli gezer köprülü vinçler, açık arabalı olarak da dizayn edilebilir</a:t>
            </a:r>
            <a:r>
              <a:rPr lang="tr-TR" dirty="0" smtClean="0"/>
              <a:t>.</a:t>
            </a:r>
          </a:p>
          <a:p>
            <a:endParaRPr lang="tr-TR" dirty="0" smtClean="0"/>
          </a:p>
          <a:p>
            <a:r>
              <a:rPr lang="tr-TR" dirty="0" smtClean="0"/>
              <a:t>Kaldırılacak </a:t>
            </a:r>
            <a:r>
              <a:rPr lang="tr-TR" dirty="0"/>
              <a:t>yükün büyük bir bölümü, ana kaldırma kapasitesinden az ise daha </a:t>
            </a:r>
            <a:r>
              <a:rPr lang="tr-TR" dirty="0" smtClean="0"/>
              <a:t>hızlı</a:t>
            </a:r>
            <a:r>
              <a:rPr lang="tr-TR" dirty="0"/>
              <a:t> </a:t>
            </a:r>
            <a:r>
              <a:rPr lang="tr-TR" dirty="0" smtClean="0"/>
              <a:t>bir </a:t>
            </a:r>
            <a:r>
              <a:rPr lang="tr-TR" dirty="0"/>
              <a:t>yardımcı kaldırma ünitesi, aynı araba üzerine eklenebilir</a:t>
            </a:r>
            <a:r>
              <a:rPr lang="tr-TR" dirty="0" smtClean="0"/>
              <a:t>.</a:t>
            </a:r>
            <a:endParaRPr lang="en-US" dirty="0"/>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732"/>
          <a:stretch/>
        </p:blipFill>
        <p:spPr bwMode="auto">
          <a:xfrm>
            <a:off x="7016112" y="1737359"/>
            <a:ext cx="2994057" cy="256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8349"/>
          <a:stretch/>
        </p:blipFill>
        <p:spPr bwMode="auto">
          <a:xfrm>
            <a:off x="8948193" y="4304525"/>
            <a:ext cx="3243807" cy="265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9937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789" y="379836"/>
            <a:ext cx="9569182" cy="478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627290" y="5396248"/>
            <a:ext cx="6439437" cy="646331"/>
          </a:xfrm>
          <a:prstGeom prst="rect">
            <a:avLst/>
          </a:prstGeom>
          <a:noFill/>
        </p:spPr>
        <p:txBody>
          <a:bodyPr wrap="square" rtlCol="0">
            <a:spAutoFit/>
          </a:bodyPr>
          <a:lstStyle/>
          <a:p>
            <a:r>
              <a:rPr lang="tr-TR" b="1" dirty="0" smtClean="0"/>
              <a:t>Rıhtım </a:t>
            </a:r>
            <a:r>
              <a:rPr lang="tr-TR" b="1" dirty="0"/>
              <a:t>köprü vinci [gemi yükleme boşaltma vinci (</a:t>
            </a:r>
            <a:r>
              <a:rPr lang="tr-TR" b="1" dirty="0" err="1"/>
              <a:t>gantry-crean</a:t>
            </a:r>
            <a:r>
              <a:rPr lang="tr-TR" b="1" dirty="0"/>
              <a:t>)]</a:t>
            </a:r>
            <a:endParaRPr lang="en-US" dirty="0"/>
          </a:p>
          <a:p>
            <a:endParaRPr lang="en-US" dirty="0"/>
          </a:p>
        </p:txBody>
      </p:sp>
    </p:spTree>
    <p:extLst>
      <p:ext uri="{BB962C8B-B14F-4D97-AF65-F5344CB8AC3E}">
        <p14:creationId xmlns:p14="http://schemas.microsoft.com/office/powerpoint/2010/main" val="3518472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b="1" dirty="0"/>
              <a:t>1.2.4.3. Benzinli </a:t>
            </a:r>
            <a:r>
              <a:rPr lang="tr-TR" b="1" dirty="0" err="1"/>
              <a:t>Forkliftler</a:t>
            </a:r>
            <a:endParaRPr lang="en-US" dirty="0"/>
          </a:p>
          <a:p>
            <a:r>
              <a:rPr lang="tr-TR" dirty="0" smtClean="0"/>
              <a:t>Benzin </a:t>
            </a:r>
            <a:r>
              <a:rPr lang="tr-TR" dirty="0"/>
              <a:t>motorları ile tahrik edilir ancak ekonomik olmayışları nedeniyle son yıllarda kullanımı çok azalmıştır.</a:t>
            </a:r>
            <a:endParaRPr lang="en-US" dirty="0"/>
          </a:p>
          <a:p>
            <a:r>
              <a:rPr lang="tr-TR" dirty="0"/>
              <a:t> </a:t>
            </a:r>
            <a:r>
              <a:rPr lang="tr-TR" b="1" dirty="0" smtClean="0"/>
              <a:t>1.2.4.4</a:t>
            </a:r>
            <a:r>
              <a:rPr lang="tr-TR" b="1" dirty="0"/>
              <a:t>. LPG'li </a:t>
            </a:r>
            <a:r>
              <a:rPr lang="tr-TR" b="1" dirty="0" err="1"/>
              <a:t>Forkliftler</a:t>
            </a:r>
            <a:endParaRPr lang="en-US" dirty="0"/>
          </a:p>
          <a:p>
            <a:r>
              <a:rPr lang="tr-TR" dirty="0" smtClean="0"/>
              <a:t>İçten </a:t>
            </a:r>
            <a:r>
              <a:rPr lang="tr-TR" dirty="0"/>
              <a:t>yanmalı motorlu ve LPG tüp kullanan bu </a:t>
            </a:r>
            <a:r>
              <a:rPr lang="tr-TR" dirty="0" err="1"/>
              <a:t>forkliftler</a:t>
            </a:r>
            <a:r>
              <a:rPr lang="tr-TR" dirty="0"/>
              <a:t>, egzoz emisyonu açısından akülü ve dizel </a:t>
            </a:r>
            <a:r>
              <a:rPr lang="tr-TR" dirty="0" err="1"/>
              <a:t>forklift</a:t>
            </a:r>
            <a:r>
              <a:rPr lang="tr-TR" dirty="0"/>
              <a:t> arasında bir noktadadır.</a:t>
            </a:r>
            <a:endParaRPr lang="en-US" dirty="0"/>
          </a:p>
          <a:p>
            <a:r>
              <a:rPr lang="tr-TR" dirty="0"/>
              <a:t/>
            </a:r>
            <a:br>
              <a:rPr lang="tr-TR" dirty="0"/>
            </a:b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610" y="3824377"/>
            <a:ext cx="3395259" cy="215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114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2.2.3.6. Kule </a:t>
            </a:r>
            <a:r>
              <a:rPr lang="tr-TR" b="1" dirty="0" smtClean="0"/>
              <a:t>Vinçler</a:t>
            </a:r>
            <a:endParaRPr lang="en-US" dirty="0"/>
          </a:p>
        </p:txBody>
      </p:sp>
      <p:sp>
        <p:nvSpPr>
          <p:cNvPr id="3" name="İçerik Yer Tutucusu 2"/>
          <p:cNvSpPr>
            <a:spLocks noGrp="1"/>
          </p:cNvSpPr>
          <p:nvPr>
            <p:ph idx="1"/>
          </p:nvPr>
        </p:nvSpPr>
        <p:spPr/>
        <p:txBody>
          <a:bodyPr/>
          <a:lstStyle/>
          <a:p>
            <a:r>
              <a:rPr lang="tr-TR" dirty="0"/>
              <a:t> </a:t>
            </a:r>
            <a:r>
              <a:rPr lang="tr-TR" dirty="0" smtClean="0"/>
              <a:t>Bu </a:t>
            </a:r>
            <a:r>
              <a:rPr lang="tr-TR" dirty="0"/>
              <a:t>vinçlerin çalışma sahaları özellikle yüksekliği fazla olan yerlerdir. Kule vinçlerin paletli lastik tekerlekli tipleri mevcuttur. Kule yükseklikleri 20-60 m arasındadır. </a:t>
            </a:r>
            <a:r>
              <a:rPr lang="tr-TR" dirty="0" err="1"/>
              <a:t>Bum</a:t>
            </a:r>
            <a:r>
              <a:rPr lang="tr-TR" dirty="0"/>
              <a:t> uzunlukları 6 m ile 30 m arasında olup kaldırma kapasiteleri 0,3 ton ile 10 ton arasındadır</a:t>
            </a:r>
            <a:r>
              <a:rPr lang="tr-TR" dirty="0" smtClean="0"/>
              <a:t>.</a:t>
            </a:r>
          </a:p>
          <a:p>
            <a:endParaRPr lang="en-US" dirty="0"/>
          </a:p>
          <a:p>
            <a:r>
              <a:rPr lang="tr-TR" dirty="0"/>
              <a:t> </a:t>
            </a:r>
            <a:r>
              <a:rPr lang="tr-TR" dirty="0" smtClean="0"/>
              <a:t>Kule </a:t>
            </a:r>
            <a:r>
              <a:rPr lang="tr-TR" dirty="0"/>
              <a:t>vinçlerin dengeli olarak çalışmalarını sağlamak için rüzgâr, ivme ve çalışma yükseklikleri göz önünde tutularak kule </a:t>
            </a:r>
            <a:r>
              <a:rPr lang="tr-TR" dirty="0" err="1"/>
              <a:t>bumunun</a:t>
            </a:r>
            <a:r>
              <a:rPr lang="tr-TR" dirty="0"/>
              <a:t> boyu tayin edilmelidir. </a:t>
            </a:r>
            <a:r>
              <a:rPr lang="tr-TR" dirty="0" err="1"/>
              <a:t>Bum</a:t>
            </a:r>
            <a:r>
              <a:rPr lang="tr-TR" dirty="0"/>
              <a:t> mümkün olduğunca dik çalıştırılmalıdır. Lastik tekerlekli kule vinçler, raylı kule vinçler gibi çeşitleri vardır.</a:t>
            </a:r>
            <a:endParaRPr lang="en-US" dirty="0"/>
          </a:p>
          <a:p>
            <a:r>
              <a:rPr lang="tr-TR" dirty="0"/>
              <a:t> </a:t>
            </a:r>
            <a:endParaRPr lang="en-US" dirty="0"/>
          </a:p>
          <a:p>
            <a:endParaRPr lang="en-US" dirty="0"/>
          </a:p>
        </p:txBody>
      </p:sp>
    </p:spTree>
    <p:extLst>
      <p:ext uri="{BB962C8B-B14F-4D97-AF65-F5344CB8AC3E}">
        <p14:creationId xmlns:p14="http://schemas.microsoft.com/office/powerpoint/2010/main" val="4903952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2.2.4. Kaldırma Kabiliyetlerine </a:t>
            </a:r>
            <a:r>
              <a:rPr lang="tr-TR" b="1" dirty="0" smtClean="0"/>
              <a:t>Göre</a:t>
            </a:r>
            <a:endParaRPr lang="en-US" dirty="0"/>
          </a:p>
        </p:txBody>
      </p:sp>
      <p:sp>
        <p:nvSpPr>
          <p:cNvPr id="3" name="İçerik Yer Tutucusu 2"/>
          <p:cNvSpPr>
            <a:spLocks noGrp="1"/>
          </p:cNvSpPr>
          <p:nvPr>
            <p:ph idx="1"/>
          </p:nvPr>
        </p:nvSpPr>
        <p:spPr>
          <a:xfrm>
            <a:off x="1097280" y="1845734"/>
            <a:ext cx="3384568" cy="4023360"/>
          </a:xfrm>
        </p:spPr>
        <p:txBody>
          <a:bodyPr>
            <a:normAutofit/>
          </a:bodyPr>
          <a:lstStyle/>
          <a:p>
            <a:r>
              <a:rPr lang="tr-TR" b="1" dirty="0" smtClean="0"/>
              <a:t>2.2.4.1</a:t>
            </a:r>
            <a:r>
              <a:rPr lang="tr-TR" b="1" dirty="0"/>
              <a:t>. Hidrolik - Halatlı Vinçler</a:t>
            </a:r>
            <a:endParaRPr lang="en-US" dirty="0"/>
          </a:p>
          <a:p>
            <a:r>
              <a:rPr lang="tr-TR" dirty="0" smtClean="0"/>
              <a:t>- </a:t>
            </a:r>
            <a:r>
              <a:rPr lang="tr-TR" b="1" dirty="0" smtClean="0"/>
              <a:t>Teleskopik </a:t>
            </a:r>
            <a:r>
              <a:rPr lang="tr-TR" b="1" dirty="0" err="1"/>
              <a:t>bumlu</a:t>
            </a:r>
            <a:r>
              <a:rPr lang="tr-TR" b="1" dirty="0"/>
              <a:t> vinçler</a:t>
            </a:r>
            <a:endParaRPr lang="en-US" dirty="0"/>
          </a:p>
          <a:p>
            <a:r>
              <a:rPr lang="tr-TR" dirty="0" err="1" smtClean="0"/>
              <a:t>Bumları</a:t>
            </a:r>
            <a:r>
              <a:rPr lang="tr-TR" dirty="0" smtClean="0"/>
              <a:t>  </a:t>
            </a:r>
            <a:r>
              <a:rPr lang="tr-TR" dirty="0"/>
              <a:t>iç  içe  girip  çıkarak uzayıp  kısalan  vinçlerdir.  Yaklaşık olarak 15-55  ton kapasiteleri vardır.</a:t>
            </a:r>
            <a:endParaRPr lang="en-US" dirty="0"/>
          </a:p>
          <a:p>
            <a:r>
              <a:rPr lang="tr-TR" dirty="0" smtClean="0"/>
              <a:t>Bu </a:t>
            </a:r>
            <a:r>
              <a:rPr lang="tr-TR" dirty="0"/>
              <a:t>tip vinçler, genellikle bir kamyon üzerine monte edildiklerinden nakil </a:t>
            </a:r>
            <a:r>
              <a:rPr lang="tr-TR" dirty="0" smtClean="0"/>
              <a:t>kolaylığı</a:t>
            </a:r>
            <a:r>
              <a:rPr lang="tr-TR" dirty="0"/>
              <a:t> </a:t>
            </a:r>
            <a:r>
              <a:rPr lang="tr-TR" dirty="0" smtClean="0"/>
              <a:t>nedeniyle </a:t>
            </a:r>
            <a:r>
              <a:rPr lang="tr-TR" dirty="0"/>
              <a:t>çeşitli işlerde kullanılma özelliğine sahiptir</a:t>
            </a:r>
            <a:r>
              <a:rPr lang="tr-TR" dirty="0" smtClean="0"/>
              <a:t>.</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848" y="2244098"/>
            <a:ext cx="7065993" cy="321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4301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20000"/>
          </a:bodyPr>
          <a:lstStyle/>
          <a:p>
            <a:r>
              <a:rPr lang="tr-TR" b="1" dirty="0"/>
              <a:t>Avantajları:</a:t>
            </a:r>
            <a:endParaRPr lang="en-US" dirty="0"/>
          </a:p>
          <a:p>
            <a:r>
              <a:rPr lang="tr-TR" dirty="0" smtClean="0"/>
              <a:t>- </a:t>
            </a:r>
            <a:r>
              <a:rPr lang="tr-TR" dirty="0"/>
              <a:t>Bir iş yerinden diğerine kolaylıkla ve kısa zamanda gider.</a:t>
            </a:r>
            <a:endParaRPr lang="en-US" dirty="0"/>
          </a:p>
          <a:p>
            <a:r>
              <a:rPr lang="tr-TR" dirty="0" smtClean="0"/>
              <a:t>-  </a:t>
            </a:r>
            <a:r>
              <a:rPr lang="tr-TR" dirty="0"/>
              <a:t>Hareket sırasında özel römork ya da çekiciye ihtiyaç yoktur.</a:t>
            </a:r>
            <a:endParaRPr lang="en-US" dirty="0"/>
          </a:p>
          <a:p>
            <a:r>
              <a:rPr lang="tr-TR" dirty="0" smtClean="0"/>
              <a:t>-  </a:t>
            </a:r>
            <a:r>
              <a:rPr lang="tr-TR" dirty="0"/>
              <a:t>Çeşitli aparatlar kullanarak diğer iş makinelerini çekebilir.</a:t>
            </a:r>
            <a:endParaRPr lang="en-US" dirty="0"/>
          </a:p>
          <a:p>
            <a:r>
              <a:rPr lang="tr-TR" dirty="0" smtClean="0"/>
              <a:t>-  </a:t>
            </a:r>
            <a:r>
              <a:rPr lang="tr-TR" dirty="0"/>
              <a:t>Geçtiği yolları bozmaz.</a:t>
            </a:r>
            <a:endParaRPr lang="en-US" dirty="0"/>
          </a:p>
          <a:p>
            <a:r>
              <a:rPr lang="tr-TR" dirty="0"/>
              <a:t> </a:t>
            </a:r>
            <a:r>
              <a:rPr lang="tr-TR" b="1" dirty="0" smtClean="0"/>
              <a:t>Dezavantajları</a:t>
            </a:r>
            <a:r>
              <a:rPr lang="tr-TR" b="1" dirty="0"/>
              <a:t>:</a:t>
            </a:r>
            <a:endParaRPr lang="en-US" dirty="0"/>
          </a:p>
          <a:p>
            <a:r>
              <a:rPr lang="tr-TR" dirty="0" smtClean="0"/>
              <a:t>- Yumuşak </a:t>
            </a:r>
            <a:r>
              <a:rPr lang="tr-TR" dirty="0"/>
              <a:t>arazilerde verimleri çok düşük olduğundan bu tür ortamlarda çalıştırılmaz.</a:t>
            </a:r>
            <a:endParaRPr lang="en-US" dirty="0"/>
          </a:p>
          <a:p>
            <a:r>
              <a:rPr lang="tr-TR" dirty="0" smtClean="0"/>
              <a:t>- Çok </a:t>
            </a:r>
            <a:r>
              <a:rPr lang="tr-TR" dirty="0"/>
              <a:t>ağır ve devamlı işlerde kullanılamaz.</a:t>
            </a:r>
            <a:endParaRPr lang="en-US" dirty="0"/>
          </a:p>
          <a:p>
            <a:r>
              <a:rPr lang="tr-TR" dirty="0" smtClean="0"/>
              <a:t>- </a:t>
            </a:r>
            <a:r>
              <a:rPr lang="tr-TR" dirty="0"/>
              <a:t>Kamyonun girebileceği işlerde çalışır, başka işlerde çalışamaz.</a:t>
            </a:r>
            <a:endParaRPr lang="en-US" dirty="0"/>
          </a:p>
          <a:p>
            <a:r>
              <a:rPr lang="tr-TR" dirty="0" smtClean="0"/>
              <a:t>- Maliyetleri </a:t>
            </a:r>
            <a:r>
              <a:rPr lang="tr-TR" dirty="0"/>
              <a:t>yüksektir.</a:t>
            </a:r>
            <a:endParaRPr lang="en-US" dirty="0"/>
          </a:p>
          <a:p>
            <a:endParaRPr lang="en-US" dirty="0"/>
          </a:p>
        </p:txBody>
      </p:sp>
    </p:spTree>
    <p:extLst>
      <p:ext uri="{BB962C8B-B14F-4D97-AF65-F5344CB8AC3E}">
        <p14:creationId xmlns:p14="http://schemas.microsoft.com/office/powerpoint/2010/main" val="36528710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smtClean="0"/>
              <a:t> Kurtarıcılar</a:t>
            </a:r>
            <a:endParaRPr lang="en-US" dirty="0"/>
          </a:p>
          <a:p>
            <a:r>
              <a:rPr lang="tr-TR" dirty="0"/>
              <a:t>Esas  olarak  lastik  tekerlekli,  dizel  motorla  çalışan  ve  </a:t>
            </a:r>
            <a:r>
              <a:rPr lang="tr-TR" dirty="0" err="1"/>
              <a:t>bumu</a:t>
            </a:r>
            <a:r>
              <a:rPr lang="tr-TR" dirty="0"/>
              <a:t>  şasi  ortasına  monte edilmiş, taşıyıcı özelliği olan bir vinç türüdür.</a:t>
            </a:r>
            <a:endParaRPr lang="en-US" dirty="0"/>
          </a:p>
          <a:p>
            <a:pPr marL="0" indent="0">
              <a:buNone/>
            </a:pPr>
            <a:endParaRPr lang="en-US" dirty="0"/>
          </a:p>
        </p:txBody>
      </p:sp>
    </p:spTree>
    <p:extLst>
      <p:ext uri="{BB962C8B-B14F-4D97-AF65-F5344CB8AC3E}">
        <p14:creationId xmlns:p14="http://schemas.microsoft.com/office/powerpoint/2010/main" val="38127670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2.2.4.2. Halatlı </a:t>
            </a:r>
            <a:r>
              <a:rPr lang="tr-TR" b="1" dirty="0" smtClean="0"/>
              <a:t>Vinçler</a:t>
            </a:r>
            <a:endParaRPr lang="en-US" dirty="0"/>
          </a:p>
        </p:txBody>
      </p:sp>
      <p:sp>
        <p:nvSpPr>
          <p:cNvPr id="3" name="İçerik Yer Tutucusu 2"/>
          <p:cNvSpPr>
            <a:spLocks noGrp="1"/>
          </p:cNvSpPr>
          <p:nvPr>
            <p:ph idx="1"/>
          </p:nvPr>
        </p:nvSpPr>
        <p:spPr/>
        <p:txBody>
          <a:bodyPr/>
          <a:lstStyle/>
          <a:p>
            <a:r>
              <a:rPr lang="tr-TR" dirty="0"/>
              <a:t>Baraj, geniş nehir yatakları, bataklık ve çok yumuşak arazilerde, köprü inşaatlarında kullanılan iş makineleridir. Kaldırma, taşıma, temizleme ve kurtarma işlemlerinde kullanılır. Çalışmaları, kafes kirişlerinden iki kule arasına gerilmiş halatlar üzerinde hareket eden palangalarla sağlanır.</a:t>
            </a:r>
            <a:endParaRPr lang="en-US" dirty="0"/>
          </a:p>
          <a:p>
            <a:pPr marL="0" indent="0">
              <a:buNone/>
            </a:pP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230" y="2851732"/>
            <a:ext cx="3552533" cy="312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578" y="2851732"/>
            <a:ext cx="3705941" cy="320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4480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a:t>Halatlı vinçlerin kuleleri arasındaki açıklık 50-70 m, taşıyacakları yük ise 0,3 ton </a:t>
            </a:r>
            <a:r>
              <a:rPr lang="tr-TR" dirty="0" smtClean="0"/>
              <a:t>ile</a:t>
            </a:r>
            <a:r>
              <a:rPr lang="tr-TR" dirty="0"/>
              <a:t> </a:t>
            </a:r>
            <a:r>
              <a:rPr lang="tr-TR" dirty="0" smtClean="0"/>
              <a:t>15 </a:t>
            </a:r>
            <a:r>
              <a:rPr lang="tr-TR" dirty="0"/>
              <a:t>ton arasında değişir. Halatlı vinçlerin açık kafesli, sabit ve fabrika tipi vinçler olmak üzere üç çeşidi vardır.</a:t>
            </a:r>
            <a:endParaRPr lang="en-US" dirty="0"/>
          </a:p>
        </p:txBody>
      </p:sp>
      <p:pic>
        <p:nvPicPr>
          <p:cNvPr id="3073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706" y="2641106"/>
            <a:ext cx="6628658" cy="396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7141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 Vinç Kullanıcısı (Operatör</a:t>
            </a:r>
            <a:r>
              <a:rPr lang="tr-TR" b="1" dirty="0" smtClean="0"/>
              <a:t>)</a:t>
            </a:r>
            <a:endParaRPr lang="en-US" dirty="0"/>
          </a:p>
        </p:txBody>
      </p:sp>
      <p:sp>
        <p:nvSpPr>
          <p:cNvPr id="3" name="İçerik Yer Tutucusu 2"/>
          <p:cNvSpPr>
            <a:spLocks noGrp="1"/>
          </p:cNvSpPr>
          <p:nvPr>
            <p:ph idx="1"/>
          </p:nvPr>
        </p:nvSpPr>
        <p:spPr/>
        <p:txBody>
          <a:bodyPr/>
          <a:lstStyle/>
          <a:p>
            <a:r>
              <a:rPr lang="tr-TR" dirty="0"/>
              <a:t>Vinç operatörü, kendi başına ve belirli bir süre içinde vinçleri kullanarak çeşitli yüklerin yükleme boşaltma işlemlerini emniyetli bir şekilde yapma bilgi ve becerisine sahip nitelikli kişidir. MMO, düzenlediği kurslar sonucu operatörlük belgesi vermektedir.</a:t>
            </a:r>
            <a:endParaRPr lang="en-US" dirty="0"/>
          </a:p>
          <a:p>
            <a:r>
              <a:rPr lang="tr-TR" dirty="0"/>
              <a:t/>
            </a:r>
            <a:br>
              <a:rPr lang="tr-TR" dirty="0"/>
            </a:br>
            <a:endParaRPr lang="en-US" dirty="0"/>
          </a:p>
        </p:txBody>
      </p:sp>
    </p:spTree>
    <p:extLst>
      <p:ext uri="{BB962C8B-B14F-4D97-AF65-F5344CB8AC3E}">
        <p14:creationId xmlns:p14="http://schemas.microsoft.com/office/powerpoint/2010/main" val="17830860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2.3.1. Operatörün Sorumlulukları</a:t>
            </a:r>
            <a:r>
              <a:rPr lang="en-US" dirty="0"/>
              <a:t/>
            </a:r>
            <a:br>
              <a:rPr lang="en-US" dirty="0"/>
            </a:br>
            <a:endParaRPr lang="en-US" dirty="0"/>
          </a:p>
        </p:txBody>
      </p:sp>
      <p:sp>
        <p:nvSpPr>
          <p:cNvPr id="3" name="İçerik Yer Tutucusu 2"/>
          <p:cNvSpPr>
            <a:spLocks noGrp="1"/>
          </p:cNvSpPr>
          <p:nvPr>
            <p:ph idx="1"/>
          </p:nvPr>
        </p:nvSpPr>
        <p:spPr/>
        <p:txBody>
          <a:bodyPr>
            <a:normAutofit/>
          </a:bodyPr>
          <a:lstStyle/>
          <a:p>
            <a:r>
              <a:rPr lang="tr-TR" dirty="0"/>
              <a:t> </a:t>
            </a:r>
            <a:r>
              <a:rPr lang="tr-TR" dirty="0" smtClean="0"/>
              <a:t>- Operatörler  </a:t>
            </a:r>
            <a:r>
              <a:rPr lang="tr-TR" dirty="0"/>
              <a:t>için  güvenlik  en  önemli  konudur.  Çalışacağı  alanın  güvenliği sağlanmadan çalışmamalıdır.</a:t>
            </a:r>
            <a:endParaRPr lang="en-US" dirty="0"/>
          </a:p>
          <a:p>
            <a:r>
              <a:rPr lang="tr-TR" dirty="0" smtClean="0"/>
              <a:t>- Makinesini</a:t>
            </a:r>
            <a:r>
              <a:rPr lang="tr-TR" dirty="0"/>
              <a:t>, göstergeleri, camları daima temiz tutmalıdır.</a:t>
            </a:r>
            <a:endParaRPr lang="en-US" dirty="0"/>
          </a:p>
          <a:p>
            <a:r>
              <a:rPr lang="tr-TR" dirty="0" smtClean="0"/>
              <a:t>- Çalışmadan </a:t>
            </a:r>
            <a:r>
              <a:rPr lang="tr-TR" dirty="0"/>
              <a:t>önce bütün takımları, takım kutusuna koymalıdır.</a:t>
            </a:r>
            <a:endParaRPr lang="en-US" dirty="0"/>
          </a:p>
          <a:p>
            <a:r>
              <a:rPr lang="tr-TR" dirty="0" smtClean="0"/>
              <a:t>- Operatör</a:t>
            </a:r>
            <a:r>
              <a:rPr lang="tr-TR" dirty="0"/>
              <a:t>,  makine  içindeki  yük  kaldırma  cetvelini  kullanmayı  (</a:t>
            </a:r>
            <a:r>
              <a:rPr lang="tr-TR" dirty="0" smtClean="0"/>
              <a:t>okumayı)</a:t>
            </a:r>
            <a:r>
              <a:rPr lang="tr-TR" dirty="0"/>
              <a:t> </a:t>
            </a:r>
            <a:r>
              <a:rPr lang="tr-TR" dirty="0" smtClean="0"/>
              <a:t>öğrenmelidir</a:t>
            </a:r>
            <a:r>
              <a:rPr lang="tr-TR" dirty="0"/>
              <a:t>.</a:t>
            </a:r>
            <a:endParaRPr lang="en-US" dirty="0"/>
          </a:p>
          <a:p>
            <a:r>
              <a:rPr lang="tr-TR" dirty="0" smtClean="0"/>
              <a:t>- Kaldırılacak </a:t>
            </a:r>
            <a:r>
              <a:rPr lang="tr-TR" dirty="0"/>
              <a:t>olan yükü kaldırmadan önce yük ve mesafe cetvelinde gösterilen değerlere uygun şekilde kaldırmalıdır.</a:t>
            </a:r>
            <a:endParaRPr lang="en-US" dirty="0"/>
          </a:p>
          <a:p>
            <a:r>
              <a:rPr lang="tr-TR" dirty="0" smtClean="0"/>
              <a:t>- Gözü </a:t>
            </a:r>
            <a:r>
              <a:rPr lang="tr-TR" dirty="0"/>
              <a:t>az gören, kulağı iyi duymayan, sağlığı yerinde olmayan, alkol ve </a:t>
            </a:r>
            <a:r>
              <a:rPr lang="tr-TR" dirty="0" smtClean="0"/>
              <a:t>uyarıcı</a:t>
            </a:r>
            <a:r>
              <a:rPr lang="tr-TR" dirty="0"/>
              <a:t> </a:t>
            </a:r>
            <a:r>
              <a:rPr lang="tr-TR" dirty="0" smtClean="0"/>
              <a:t>madde </a:t>
            </a:r>
            <a:r>
              <a:rPr lang="tr-TR" dirty="0"/>
              <a:t>kullanan operatörler makine kullanamaz.</a:t>
            </a:r>
            <a:endParaRPr lang="en-US" dirty="0"/>
          </a:p>
          <a:p>
            <a:r>
              <a:rPr lang="tr-TR" dirty="0" smtClean="0"/>
              <a:t>- Çalışacağı </a:t>
            </a:r>
            <a:r>
              <a:rPr lang="tr-TR" dirty="0"/>
              <a:t>alanın çevresini, uyarıcı levha ve bariyerle korumaya almalıdır.</a:t>
            </a:r>
            <a:endParaRPr lang="en-US" dirty="0"/>
          </a:p>
          <a:p>
            <a:endParaRPr lang="en-US" dirty="0"/>
          </a:p>
        </p:txBody>
      </p:sp>
    </p:spTree>
    <p:extLst>
      <p:ext uri="{BB962C8B-B14F-4D97-AF65-F5344CB8AC3E}">
        <p14:creationId xmlns:p14="http://schemas.microsoft.com/office/powerpoint/2010/main" val="20527801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2.3.2. Vinç Operatörünün Dikkat Etmesi Gereken Noktalar</a:t>
            </a:r>
            <a:endParaRPr lang="en-US" dirty="0"/>
          </a:p>
        </p:txBody>
      </p:sp>
      <p:sp>
        <p:nvSpPr>
          <p:cNvPr id="3" name="İçerik Yer Tutucusu 2"/>
          <p:cNvSpPr>
            <a:spLocks noGrp="1"/>
          </p:cNvSpPr>
          <p:nvPr>
            <p:ph idx="1"/>
          </p:nvPr>
        </p:nvSpPr>
        <p:spPr/>
        <p:txBody>
          <a:bodyPr>
            <a:normAutofit/>
          </a:bodyPr>
          <a:lstStyle/>
          <a:p>
            <a:r>
              <a:rPr lang="tr-TR" dirty="0"/>
              <a:t>Vinçlerin en önemli aksamları mayna-vira teşkilatıdır. Mayna-vira teşkilatı, vinçlerin esas işlevi olan yük kaldırma sistemini çalıştırır. Bu kısımda yük taşıyan esas eleman halatlardır.</a:t>
            </a:r>
            <a:endParaRPr lang="en-US" dirty="0"/>
          </a:p>
          <a:p>
            <a:r>
              <a:rPr lang="tr-TR" dirty="0" smtClean="0"/>
              <a:t>Bu </a:t>
            </a:r>
            <a:r>
              <a:rPr lang="tr-TR" dirty="0"/>
              <a:t>noktada </a:t>
            </a:r>
            <a:r>
              <a:rPr lang="tr-TR" dirty="0" err="1"/>
              <a:t>halatarla</a:t>
            </a:r>
            <a:r>
              <a:rPr lang="tr-TR" dirty="0"/>
              <a:t> ilgili önemli hususların bilinmesi ve uygulanması gerekir.</a:t>
            </a:r>
            <a:endParaRPr lang="en-US" dirty="0"/>
          </a:p>
          <a:p>
            <a:r>
              <a:rPr lang="tr-TR" b="1" dirty="0"/>
              <a:t>Halatların kullanılmasında dikkat edilmesi gereken hususlar</a:t>
            </a:r>
            <a:endParaRPr lang="en-US" dirty="0"/>
          </a:p>
          <a:p>
            <a:r>
              <a:rPr lang="tr-TR" dirty="0" smtClean="0"/>
              <a:t>- Aşırı </a:t>
            </a:r>
            <a:r>
              <a:rPr lang="tr-TR" dirty="0"/>
              <a:t>yüklemeden kaçınılmalıdır.</a:t>
            </a:r>
            <a:endParaRPr lang="en-US" dirty="0"/>
          </a:p>
          <a:p>
            <a:r>
              <a:rPr lang="tr-TR" dirty="0" smtClean="0"/>
              <a:t>- </a:t>
            </a:r>
            <a:r>
              <a:rPr lang="tr-TR" dirty="0"/>
              <a:t>Özellikle soğuk havalarda ani yüklenmeden kaçınılmalıdır.</a:t>
            </a:r>
            <a:endParaRPr lang="en-US" dirty="0"/>
          </a:p>
          <a:p>
            <a:r>
              <a:rPr lang="tr-TR" dirty="0" smtClean="0"/>
              <a:t>- </a:t>
            </a:r>
            <a:r>
              <a:rPr lang="tr-TR" dirty="0"/>
              <a:t>Halatta deformasyon oluşmuşsa ilgililere bildirilmelidir.</a:t>
            </a:r>
            <a:endParaRPr lang="en-US" dirty="0"/>
          </a:p>
          <a:p>
            <a:r>
              <a:rPr lang="tr-TR" dirty="0" smtClean="0"/>
              <a:t>- </a:t>
            </a:r>
            <a:r>
              <a:rPr lang="tr-TR" dirty="0"/>
              <a:t>“Limit </a:t>
            </a:r>
            <a:r>
              <a:rPr lang="tr-TR" dirty="0" err="1"/>
              <a:t>siwitch”e</a:t>
            </a:r>
            <a:r>
              <a:rPr lang="tr-TR" dirty="0"/>
              <a:t> güvenerek çalışılmamalıdır.</a:t>
            </a:r>
            <a:endParaRPr lang="en-US" dirty="0"/>
          </a:p>
          <a:p>
            <a:r>
              <a:rPr lang="tr-TR" dirty="0" smtClean="0"/>
              <a:t>- </a:t>
            </a:r>
            <a:r>
              <a:rPr lang="tr-TR" dirty="0"/>
              <a:t>Vinçlerle çektirme yapılmamalıdır.</a:t>
            </a:r>
            <a:endParaRPr lang="en-US" dirty="0"/>
          </a:p>
          <a:p>
            <a:endParaRPr lang="en-US" dirty="0"/>
          </a:p>
        </p:txBody>
      </p:sp>
    </p:spTree>
    <p:extLst>
      <p:ext uri="{BB962C8B-B14F-4D97-AF65-F5344CB8AC3E}">
        <p14:creationId xmlns:p14="http://schemas.microsoft.com/office/powerpoint/2010/main" val="12069483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20000"/>
          </a:bodyPr>
          <a:lstStyle/>
          <a:p>
            <a:r>
              <a:rPr lang="tr-TR" b="1" dirty="0"/>
              <a:t>Halat </a:t>
            </a:r>
            <a:r>
              <a:rPr lang="tr-TR" b="1" dirty="0" smtClean="0"/>
              <a:t>deformasyonu  </a:t>
            </a:r>
            <a:r>
              <a:rPr lang="tr-TR" b="1" dirty="0"/>
              <a:t>aşağıdaki  şekillerde  oluşursa  halat,  işletmeden çıkarılmalıdır.</a:t>
            </a:r>
            <a:endParaRPr lang="en-US" dirty="0"/>
          </a:p>
          <a:p>
            <a:r>
              <a:rPr lang="tr-TR" dirty="0" smtClean="0"/>
              <a:t>- 1 </a:t>
            </a:r>
            <a:r>
              <a:rPr lang="tr-TR" dirty="0"/>
              <a:t>halat  </a:t>
            </a:r>
            <a:r>
              <a:rPr lang="tr-TR" dirty="0" err="1"/>
              <a:t>hatvesinde</a:t>
            </a:r>
            <a:r>
              <a:rPr lang="tr-TR" dirty="0"/>
              <a:t> 6 veya daha fazla kopuk tel varsa</a:t>
            </a:r>
            <a:r>
              <a:rPr lang="tr-TR" dirty="0" smtClean="0"/>
              <a:t>, </a:t>
            </a:r>
            <a:endParaRPr lang="en-US" dirty="0"/>
          </a:p>
          <a:p>
            <a:r>
              <a:rPr lang="tr-TR" dirty="0" smtClean="0"/>
              <a:t>- </a:t>
            </a:r>
            <a:r>
              <a:rPr lang="tr-TR" dirty="0"/>
              <a:t>Bir kordonda 3 tel kopuksa ya da iç yüzeyde kopuk tel görünüyorsa,</a:t>
            </a:r>
            <a:endParaRPr lang="en-US" dirty="0"/>
          </a:p>
          <a:p>
            <a:r>
              <a:rPr lang="tr-TR" dirty="0" smtClean="0"/>
              <a:t>- Halat  </a:t>
            </a:r>
            <a:r>
              <a:rPr lang="tr-TR" dirty="0"/>
              <a:t>kordonlarında  ezilme,  yassılaşma,  sıkışma  görülüyorsa  (Bu  durum halatların üst üste sarılması nedeniyle olabilir.),</a:t>
            </a:r>
            <a:endParaRPr lang="en-US" dirty="0"/>
          </a:p>
          <a:p>
            <a:r>
              <a:rPr lang="tr-TR" dirty="0" smtClean="0"/>
              <a:t>- </a:t>
            </a:r>
            <a:r>
              <a:rPr lang="tr-TR" dirty="0"/>
              <a:t>Kuş kafesi oluşmuşsa (Ani yüklenme ile oluşur.),</a:t>
            </a:r>
            <a:endParaRPr lang="en-US" dirty="0"/>
          </a:p>
          <a:p>
            <a:r>
              <a:rPr lang="tr-TR" dirty="0" smtClean="0"/>
              <a:t>- </a:t>
            </a:r>
            <a:r>
              <a:rPr lang="tr-TR" dirty="0"/>
              <a:t>Kordonlarda uzama varsa,</a:t>
            </a:r>
            <a:endParaRPr lang="en-US" dirty="0"/>
          </a:p>
          <a:p>
            <a:r>
              <a:rPr lang="tr-TR" dirty="0" smtClean="0"/>
              <a:t>- Gam </a:t>
            </a:r>
            <a:r>
              <a:rPr lang="tr-TR" dirty="0"/>
              <a:t>yaptıysa (bir yerden bükülmesi),</a:t>
            </a:r>
            <a:endParaRPr lang="en-US" dirty="0"/>
          </a:p>
          <a:p>
            <a:r>
              <a:rPr lang="tr-TR" dirty="0" smtClean="0"/>
              <a:t>- Halat </a:t>
            </a:r>
            <a:r>
              <a:rPr lang="tr-TR" dirty="0"/>
              <a:t>yüksek hızda çalıştırılırsa (Yüksek hızla mayna vira yapılırsa halat kısa sürede aşınacaktır.) halat işletmeden çıkarılmalıdır.</a:t>
            </a:r>
            <a:endParaRPr lang="en-US" dirty="0"/>
          </a:p>
          <a:p>
            <a:r>
              <a:rPr lang="tr-TR" dirty="0" smtClean="0"/>
              <a:t>Uygun </a:t>
            </a:r>
            <a:r>
              <a:rPr lang="tr-TR" dirty="0"/>
              <a:t>olmayan sapanlar kullanılmayacaktır. Bez sapanlar, kesinlikle sadece kendi alanlarında kullanılacaktır.</a:t>
            </a:r>
            <a:endParaRPr lang="en-US" dirty="0"/>
          </a:p>
          <a:p>
            <a:endParaRPr lang="en-US" dirty="0"/>
          </a:p>
        </p:txBody>
      </p:sp>
    </p:spTree>
    <p:extLst>
      <p:ext uri="{BB962C8B-B14F-4D97-AF65-F5344CB8AC3E}">
        <p14:creationId xmlns:p14="http://schemas.microsoft.com/office/powerpoint/2010/main" val="1673528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a:xfrm>
            <a:off x="942734" y="1858612"/>
            <a:ext cx="5870190" cy="4542187"/>
          </a:xfrm>
        </p:spPr>
        <p:txBody>
          <a:bodyPr>
            <a:normAutofit/>
          </a:bodyPr>
          <a:lstStyle/>
          <a:p>
            <a:r>
              <a:rPr lang="tr-TR" dirty="0"/>
              <a:t>Egzoz emisyonu, dizel kadar yoktur. Kapasiteleri dizel </a:t>
            </a:r>
            <a:r>
              <a:rPr lang="tr-TR" dirty="0" err="1"/>
              <a:t>forkliftlere</a:t>
            </a:r>
            <a:r>
              <a:rPr lang="tr-TR" dirty="0"/>
              <a:t> nazaran düşüktür. Hem iç hem dış mekânlarda kullanılacak ise tercih edilir. LPG tankı olarak normal mutfak tüpleri de kullanılabilir ancak bu durumda tüpün içindeki gazın % 25’i boşaltılamaz (tüp yatık durduğundan). Özel </a:t>
            </a:r>
            <a:r>
              <a:rPr lang="tr-TR" dirty="0" err="1"/>
              <a:t>forklift</a:t>
            </a:r>
            <a:r>
              <a:rPr lang="tr-TR" dirty="0"/>
              <a:t> tankı kullanıldığında bu tür bir israf söz konusu olmaz.</a:t>
            </a:r>
            <a:endParaRPr lang="en-US" dirty="0"/>
          </a:p>
          <a:p>
            <a:r>
              <a:rPr lang="tr-TR" dirty="0"/>
              <a:t> </a:t>
            </a:r>
            <a:r>
              <a:rPr lang="tr-TR" dirty="0" smtClean="0"/>
              <a:t>Ekonomik </a:t>
            </a:r>
            <a:r>
              <a:rPr lang="tr-TR" dirty="0"/>
              <a:t>çalışma, dayanıklılık ve üretkenliği sağlayan tasarıma sahip olan bu </a:t>
            </a:r>
            <a:r>
              <a:rPr lang="tr-TR" dirty="0" err="1"/>
              <a:t>forkliftler</a:t>
            </a:r>
            <a:r>
              <a:rPr lang="tr-TR" dirty="0"/>
              <a:t>; yüksek güç üreten motorlara ve düşük yakıt tüketimine, çevre dostu motorlara, operatöre rahat, konforlu ve verimli çalışma ortamı sağlayan ergonomik sürüş tasarımına sahiptir.   Yakıt   tankının   doldurulması   ve   değiştirilmesi   pratik   olmadığından   ağır   iş konularında çalıştırılmaları uygun değildir. </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470" y="2077268"/>
            <a:ext cx="5031480" cy="358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3799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 </a:t>
            </a:r>
            <a:r>
              <a:rPr lang="tr-TR" b="1" dirty="0" smtClean="0"/>
              <a:t>Bakım</a:t>
            </a:r>
            <a:endParaRPr lang="en-US" dirty="0"/>
          </a:p>
        </p:txBody>
      </p:sp>
      <p:sp>
        <p:nvSpPr>
          <p:cNvPr id="3" name="İçerik Yer Tutucusu 2"/>
          <p:cNvSpPr>
            <a:spLocks noGrp="1"/>
          </p:cNvSpPr>
          <p:nvPr>
            <p:ph idx="1"/>
          </p:nvPr>
        </p:nvSpPr>
        <p:spPr/>
        <p:txBody>
          <a:bodyPr>
            <a:normAutofit fontScale="92500" lnSpcReduction="10000"/>
          </a:bodyPr>
          <a:lstStyle/>
          <a:p>
            <a:r>
              <a:rPr lang="tr-TR" dirty="0"/>
              <a:t>İş  makinelerinin  uzun  ömürlü  olmaları,  verimli  ve  ekonomik  çalışmaları  için yapılması gereken işlemlere bakım adı verilir.</a:t>
            </a:r>
            <a:endParaRPr lang="en-US" dirty="0"/>
          </a:p>
          <a:p>
            <a:r>
              <a:rPr lang="tr-TR" dirty="0" smtClean="0"/>
              <a:t>Bu </a:t>
            </a:r>
            <a:r>
              <a:rPr lang="tr-TR" dirty="0"/>
              <a:t>gerekçelerin içinde makinenin arıza yapmadan çalışması, onarım ve yedek parça maliyetinin düşürülmesi, öngörülen revizyon sürelerinin sağlanması gibi unsurlar vardır.</a:t>
            </a:r>
            <a:endParaRPr lang="en-US" dirty="0"/>
          </a:p>
          <a:p>
            <a:r>
              <a:rPr lang="tr-TR" dirty="0" smtClean="0"/>
              <a:t>Makine </a:t>
            </a:r>
            <a:r>
              <a:rPr lang="tr-TR" dirty="0"/>
              <a:t>üreticileri talimatlarında gün, saat, km cinsinden yapılması gereken bakımlar, operatör veya yardımcıları tarafından yerine getirilir. Makine işleticilerinin bakımla ilgili statüleri farklılıklar gösterebilir. Ancak bakım işlemi, yardımcılar tarafından yerine getirilse bile operatörün birinci derece sorumlu tutulabilmesi bir standart olmalıdır.</a:t>
            </a:r>
            <a:endParaRPr lang="en-US" dirty="0"/>
          </a:p>
          <a:p>
            <a:r>
              <a:rPr lang="tr-TR" dirty="0" smtClean="0"/>
              <a:t>Makinelere </a:t>
            </a:r>
            <a:r>
              <a:rPr lang="tr-TR" dirty="0"/>
              <a:t>nerede, ne zaman ve nasıl bakım yapılacağı üretici firmaların bakım talimatlarında belirtilmiştir.</a:t>
            </a:r>
            <a:endParaRPr lang="en-US" dirty="0"/>
          </a:p>
          <a:p>
            <a:r>
              <a:rPr lang="tr-TR" dirty="0" smtClean="0"/>
              <a:t>Bakım </a:t>
            </a:r>
            <a:r>
              <a:rPr lang="tr-TR" dirty="0"/>
              <a:t>yapılabilmesinin en önemli şartı kayıt tutmaktır. Bu da makineye ait çalışma sürelerini gösteren çalışma saatlerinin faal durumda olmaları ile mümkündür. Operatör gün sonunda, çalışma saatinden okuduğu değeri yazmalıdır.</a:t>
            </a:r>
            <a:endParaRPr lang="en-US" dirty="0"/>
          </a:p>
          <a:p>
            <a:endParaRPr lang="en-US" dirty="0"/>
          </a:p>
        </p:txBody>
      </p:sp>
    </p:spTree>
    <p:extLst>
      <p:ext uri="{BB962C8B-B14F-4D97-AF65-F5344CB8AC3E}">
        <p14:creationId xmlns:p14="http://schemas.microsoft.com/office/powerpoint/2010/main" val="39917908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2.4.1. Bakım </a:t>
            </a:r>
            <a:r>
              <a:rPr lang="tr-TR" b="1" dirty="0" smtClean="0"/>
              <a:t>Şekilleri</a:t>
            </a:r>
            <a:endParaRPr lang="en-US" dirty="0"/>
          </a:p>
        </p:txBody>
      </p:sp>
      <p:sp>
        <p:nvSpPr>
          <p:cNvPr id="3" name="İçerik Yer Tutucusu 2"/>
          <p:cNvSpPr>
            <a:spLocks noGrp="1"/>
          </p:cNvSpPr>
          <p:nvPr>
            <p:ph idx="1"/>
          </p:nvPr>
        </p:nvSpPr>
        <p:spPr/>
        <p:txBody>
          <a:bodyPr>
            <a:normAutofit fontScale="92500" lnSpcReduction="10000"/>
          </a:bodyPr>
          <a:lstStyle/>
          <a:p>
            <a:r>
              <a:rPr lang="tr-TR" dirty="0"/>
              <a:t>Operatörler ve yardımcılarının iş makinelerinde yapacakları bakım işlemleri </a:t>
            </a:r>
            <a:r>
              <a:rPr lang="tr-TR" dirty="0" smtClean="0"/>
              <a:t>aşağıdaki</a:t>
            </a:r>
            <a:r>
              <a:rPr lang="tr-TR" dirty="0"/>
              <a:t> </a:t>
            </a:r>
            <a:r>
              <a:rPr lang="tr-TR" dirty="0" smtClean="0"/>
              <a:t>şekilde </a:t>
            </a:r>
            <a:r>
              <a:rPr lang="tr-TR" dirty="0"/>
              <a:t>sınıflandırılabilir.</a:t>
            </a:r>
            <a:endParaRPr lang="en-US" dirty="0"/>
          </a:p>
          <a:p>
            <a:r>
              <a:rPr lang="tr-TR" b="1" dirty="0" smtClean="0"/>
              <a:t>2.4.1.1</a:t>
            </a:r>
            <a:r>
              <a:rPr lang="tr-TR" b="1" dirty="0"/>
              <a:t>. Kontrol</a:t>
            </a:r>
            <a:endParaRPr lang="en-US" dirty="0"/>
          </a:p>
          <a:p>
            <a:r>
              <a:rPr lang="tr-TR" dirty="0" smtClean="0"/>
              <a:t>İş </a:t>
            </a:r>
            <a:r>
              <a:rPr lang="tr-TR" dirty="0"/>
              <a:t>makinesi operatörünün makinesiyle işe başlamadan önce ya da iş bitiminde yapmış olduğu kontrolde gözle muayenesi ve şüphelendiği durumlarda elle yapmış olduğu kontrollerdir (makinenin genel durumunun değerlendirilmesi, gevşek cıvataların kontrolü ve sıkılması).</a:t>
            </a:r>
            <a:endParaRPr lang="en-US" dirty="0"/>
          </a:p>
          <a:p>
            <a:r>
              <a:rPr lang="tr-TR" b="1" dirty="0" smtClean="0"/>
              <a:t>2.4.1.2</a:t>
            </a:r>
            <a:r>
              <a:rPr lang="tr-TR" b="1" dirty="0"/>
              <a:t>. Tamamlama</a:t>
            </a:r>
            <a:endParaRPr lang="en-US" dirty="0"/>
          </a:p>
          <a:p>
            <a:r>
              <a:rPr lang="tr-TR" dirty="0" smtClean="0"/>
              <a:t>İş </a:t>
            </a:r>
            <a:r>
              <a:rPr lang="tr-TR" dirty="0"/>
              <a:t>makinesi motorunda ve diğer elemanlarında kullanılan yağ, hidrolik ve su kontrolü eksikse  tamamlanması  işlemidir  (motor  yağı,  hidrolik  yağı,  soğutma  suyu,  akümülatör sıvısı).</a:t>
            </a:r>
            <a:endParaRPr lang="en-US" dirty="0"/>
          </a:p>
          <a:p>
            <a:r>
              <a:rPr lang="tr-TR" b="1" dirty="0" smtClean="0"/>
              <a:t>2.4.1.3</a:t>
            </a:r>
            <a:r>
              <a:rPr lang="tr-TR" b="1" dirty="0"/>
              <a:t>. Değiştirme</a:t>
            </a:r>
            <a:endParaRPr lang="en-US" dirty="0"/>
          </a:p>
          <a:p>
            <a:r>
              <a:rPr lang="tr-TR" dirty="0" smtClean="0"/>
              <a:t>Makinelerde </a:t>
            </a:r>
            <a:r>
              <a:rPr lang="tr-TR" dirty="0"/>
              <a:t>kullanılan bazı parçaların ve yardımcı sıvıların kullanma sürelerinin bitiminde yenisiyle değiştirilmesi işlemidir (motor yağı, filtreler, tekerlek lastiği vb.).</a:t>
            </a:r>
            <a:endParaRPr lang="en-US" dirty="0"/>
          </a:p>
          <a:p>
            <a:endParaRPr lang="en-US" dirty="0"/>
          </a:p>
        </p:txBody>
      </p:sp>
    </p:spTree>
    <p:extLst>
      <p:ext uri="{BB962C8B-B14F-4D97-AF65-F5344CB8AC3E}">
        <p14:creationId xmlns:p14="http://schemas.microsoft.com/office/powerpoint/2010/main" val="10668972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a:t>2.4.1.4. Ayarlama</a:t>
            </a:r>
            <a:endParaRPr lang="en-US" dirty="0"/>
          </a:p>
          <a:p>
            <a:r>
              <a:rPr lang="tr-TR" dirty="0"/>
              <a:t>İş makinelerinde çalıştırma talimatı, değerlerinin üstünde ya da altında bir durum söz konusu ise belirlenen değere ulaşabilmesi için yapılması gereken işlemlerdir (motor ayarları, vantilatör kayışının gerginlik ayarı, basınç ayarları, ekipman ayarları vb.).</a:t>
            </a:r>
            <a:endParaRPr lang="en-US" dirty="0"/>
          </a:p>
          <a:p>
            <a:r>
              <a:rPr lang="tr-TR" b="1" dirty="0"/>
              <a:t>2.4.1.5. Kuru Yağlama (Şasi Yağlaması)</a:t>
            </a:r>
            <a:endParaRPr lang="en-US" dirty="0"/>
          </a:p>
          <a:p>
            <a:r>
              <a:rPr lang="tr-TR" dirty="0"/>
              <a:t>Makine üreticisi ve işleticisi firmaların bakım talimatlarına göre makine üzerindeki </a:t>
            </a:r>
            <a:r>
              <a:rPr lang="tr-TR" dirty="0" err="1"/>
              <a:t>gresörlükler</a:t>
            </a:r>
            <a:r>
              <a:rPr lang="tr-TR" dirty="0"/>
              <a:t>, açıkta çalışan dişli, zincir, halat gibi parçaların gresle yağlanması işlemidir.</a:t>
            </a:r>
            <a:endParaRPr lang="en-US" dirty="0"/>
          </a:p>
          <a:p>
            <a:r>
              <a:rPr lang="tr-TR" b="1" dirty="0"/>
              <a:t>2.4.1.6. Onarım</a:t>
            </a:r>
            <a:endParaRPr lang="en-US" dirty="0"/>
          </a:p>
          <a:p>
            <a:r>
              <a:rPr lang="tr-TR" dirty="0"/>
              <a:t>Operatörün, makinenin çalışmayan aksamlarını çalışır duruma getirmesi işlemidir.</a:t>
            </a:r>
            <a:endParaRPr lang="en-US" dirty="0"/>
          </a:p>
          <a:p>
            <a:endParaRPr lang="en-US" dirty="0"/>
          </a:p>
        </p:txBody>
      </p:sp>
    </p:spTree>
    <p:extLst>
      <p:ext uri="{BB962C8B-B14F-4D97-AF65-F5344CB8AC3E}">
        <p14:creationId xmlns:p14="http://schemas.microsoft.com/office/powerpoint/2010/main" val="30964717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 Bakım </a:t>
            </a:r>
            <a:r>
              <a:rPr lang="tr-TR" b="1" dirty="0" smtClean="0"/>
              <a:t>Zamanları</a:t>
            </a:r>
            <a:endParaRPr lang="en-US" dirty="0"/>
          </a:p>
        </p:txBody>
      </p:sp>
      <p:sp>
        <p:nvSpPr>
          <p:cNvPr id="3" name="İçerik Yer Tutucusu 2"/>
          <p:cNvSpPr>
            <a:spLocks noGrp="1"/>
          </p:cNvSpPr>
          <p:nvPr>
            <p:ph idx="1"/>
          </p:nvPr>
        </p:nvSpPr>
        <p:spPr/>
        <p:txBody>
          <a:bodyPr/>
          <a:lstStyle/>
          <a:p>
            <a:r>
              <a:rPr lang="tr-TR" dirty="0"/>
              <a:t>Genellikle aşağıda belirtilen zamanlarda bakım yapılması tavsiye edilir:</a:t>
            </a:r>
            <a:endParaRPr lang="en-US" dirty="0"/>
          </a:p>
          <a:p>
            <a:r>
              <a:rPr lang="tr-TR" dirty="0" smtClean="0"/>
              <a:t>- Günlük </a:t>
            </a:r>
            <a:r>
              <a:rPr lang="tr-TR" dirty="0"/>
              <a:t>bakım: 1-10 çalışma saati</a:t>
            </a:r>
            <a:endParaRPr lang="en-US" dirty="0"/>
          </a:p>
          <a:p>
            <a:r>
              <a:rPr lang="tr-TR" dirty="0" smtClean="0"/>
              <a:t>- </a:t>
            </a:r>
            <a:r>
              <a:rPr lang="tr-TR" dirty="0"/>
              <a:t>Periyodik bakım: 50, 250, 500, 1000, 2000 çalışma saatleri</a:t>
            </a:r>
            <a:endParaRPr lang="en-US" dirty="0"/>
          </a:p>
          <a:p>
            <a:r>
              <a:rPr lang="tr-TR" dirty="0"/>
              <a:t> </a:t>
            </a:r>
            <a:endParaRPr lang="en-US" dirty="0"/>
          </a:p>
          <a:p>
            <a:endParaRPr lang="en-US" dirty="0"/>
          </a:p>
        </p:txBody>
      </p:sp>
    </p:spTree>
    <p:extLst>
      <p:ext uri="{BB962C8B-B14F-4D97-AF65-F5344CB8AC3E}">
        <p14:creationId xmlns:p14="http://schemas.microsoft.com/office/powerpoint/2010/main" val="28694760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2.4.2.1. Günlük </a:t>
            </a:r>
            <a:r>
              <a:rPr lang="tr-TR" b="1" dirty="0" smtClean="0"/>
              <a:t>Bakım</a:t>
            </a:r>
            <a:endParaRPr lang="en-US" dirty="0"/>
          </a:p>
        </p:txBody>
      </p:sp>
      <p:sp>
        <p:nvSpPr>
          <p:cNvPr id="3" name="İçerik Yer Tutucusu 2"/>
          <p:cNvSpPr>
            <a:spLocks noGrp="1"/>
          </p:cNvSpPr>
          <p:nvPr>
            <p:ph idx="1"/>
          </p:nvPr>
        </p:nvSpPr>
        <p:spPr/>
        <p:txBody>
          <a:bodyPr>
            <a:normAutofit/>
          </a:bodyPr>
          <a:lstStyle/>
          <a:p>
            <a:r>
              <a:rPr lang="tr-TR" dirty="0"/>
              <a:t>Operatörün 1-10 saatte (her gün) ya da vardiya değişiminde, makine imalatçısının ve iş yerinin talimatları doğrultusunda yaptığı bakımdır.</a:t>
            </a:r>
            <a:endParaRPr lang="en-US" dirty="0"/>
          </a:p>
          <a:p>
            <a:r>
              <a:rPr lang="tr-TR" dirty="0" smtClean="0"/>
              <a:t>Genel </a:t>
            </a:r>
            <a:r>
              <a:rPr lang="tr-TR" dirty="0"/>
              <a:t>metotlar ve işlemler dört faaliyette toplanabilir. Bunlar:</a:t>
            </a:r>
            <a:endParaRPr lang="en-US" dirty="0"/>
          </a:p>
          <a:p>
            <a:r>
              <a:rPr lang="tr-TR" b="1" dirty="0" smtClean="0"/>
              <a:t>Çalıştırma </a:t>
            </a:r>
            <a:r>
              <a:rPr lang="tr-TR" b="1" dirty="0"/>
              <a:t>öncesi kontrol ve bakım</a:t>
            </a:r>
            <a:endParaRPr lang="en-US" dirty="0"/>
          </a:p>
          <a:p>
            <a:r>
              <a:rPr lang="tr-TR" dirty="0" smtClean="0"/>
              <a:t>Operatör</a:t>
            </a:r>
            <a:r>
              <a:rPr lang="tr-TR" dirty="0"/>
              <a:t>,   kendi   emniyeti   ve   makinenin   azami   ömrü   bakımından   makineyi çalıştırmadan önce makine etrafında dolaşarak şu kontrol ve bakımları yapar</a:t>
            </a:r>
            <a:r>
              <a:rPr lang="tr-TR" dirty="0" smtClean="0"/>
              <a:t>.</a:t>
            </a:r>
            <a:endParaRPr lang="en-US" dirty="0"/>
          </a:p>
        </p:txBody>
      </p:sp>
    </p:spTree>
    <p:extLst>
      <p:ext uri="{BB962C8B-B14F-4D97-AF65-F5344CB8AC3E}">
        <p14:creationId xmlns:p14="http://schemas.microsoft.com/office/powerpoint/2010/main" val="2046789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20000"/>
          </a:bodyPr>
          <a:lstStyle/>
          <a:p>
            <a:r>
              <a:rPr lang="tr-TR" dirty="0"/>
              <a:t>·</a:t>
            </a:r>
            <a:r>
              <a:rPr lang="tr-TR" b="1" dirty="0"/>
              <a:t>Hasarlı, gevşek ve aşınmış parçalar: </a:t>
            </a:r>
            <a:r>
              <a:rPr lang="tr-TR" dirty="0"/>
              <a:t>Makinenin dış aksam durumu, yürüyüş takımları ve </a:t>
            </a:r>
            <a:r>
              <a:rPr lang="tr-TR" dirty="0" err="1"/>
              <a:t>ataşmanlarda</a:t>
            </a:r>
            <a:r>
              <a:rPr lang="tr-TR" dirty="0"/>
              <a:t> gözle görülebilecek gevşeme, çatlama, kırılma,   aşınma   gibi   durumların   olup   olmadığının   kontrolü,   varsa arızaların giderilmesidir.</a:t>
            </a:r>
            <a:endParaRPr lang="en-US" dirty="0"/>
          </a:p>
          <a:p>
            <a:r>
              <a:rPr lang="tr-TR" dirty="0"/>
              <a:t>·</a:t>
            </a:r>
            <a:r>
              <a:rPr lang="tr-TR" b="1" dirty="0"/>
              <a:t>Sıvı  sızıntıları:  </a:t>
            </a:r>
            <a:r>
              <a:rPr lang="tr-TR" dirty="0"/>
              <a:t>Hidrolik  yağ,  yakıt,  su  sızıntıları  ile  fren  hidrolik sızıntılarının,   şanzıman   ve   hidrolik   devrede   olabilecek   sızıntıların kontrolü, varsa önlem alınmasıdır.</a:t>
            </a:r>
            <a:endParaRPr lang="en-US" dirty="0"/>
          </a:p>
          <a:p>
            <a:r>
              <a:rPr lang="tr-TR" dirty="0"/>
              <a:t>·</a:t>
            </a:r>
            <a:r>
              <a:rPr lang="tr-TR" b="1" dirty="0"/>
              <a:t>Sıvı seviyeleri: </a:t>
            </a:r>
            <a:r>
              <a:rPr lang="tr-TR" dirty="0"/>
              <a:t>Motor yağ seviyesi, soğutma suyu seviyesi, akü eriyik seviyesi, fren hidroliği seviyesinin kontrolü ve gereğinin yapılmasıdır.</a:t>
            </a:r>
            <a:endParaRPr lang="en-US" dirty="0"/>
          </a:p>
          <a:p>
            <a:r>
              <a:rPr lang="tr-TR" dirty="0"/>
              <a:t>·</a:t>
            </a:r>
            <a:r>
              <a:rPr lang="tr-TR" b="1" dirty="0"/>
              <a:t>Ön  temizleyici  ve  hava  filtresi:  </a:t>
            </a:r>
            <a:r>
              <a:rPr lang="tr-TR" dirty="0"/>
              <a:t>Günlük  olarak  ön  temizleyicinin temizlenmesi, tıkanmış hava </a:t>
            </a:r>
            <a:r>
              <a:rPr lang="tr-TR" dirty="0" err="1"/>
              <a:t>fiitresinin</a:t>
            </a:r>
            <a:r>
              <a:rPr lang="tr-TR" dirty="0"/>
              <a:t> temizlenmesi veya değiştirilmesidir.</a:t>
            </a:r>
            <a:endParaRPr lang="en-US" dirty="0"/>
          </a:p>
          <a:p>
            <a:r>
              <a:rPr lang="tr-TR" dirty="0" smtClean="0"/>
              <a:t>· </a:t>
            </a:r>
            <a:r>
              <a:rPr lang="tr-TR" b="1" dirty="0" smtClean="0"/>
              <a:t>Lastikler</a:t>
            </a:r>
            <a:r>
              <a:rPr lang="tr-TR" b="1" dirty="0"/>
              <a:t>: </a:t>
            </a:r>
            <a:r>
              <a:rPr lang="tr-TR" dirty="0"/>
              <a:t>Hava basınçlarının kontrolü, aşırı aşınma, kesilme ve yanak hasarlarının kontrolü ve eksikliklerin giderilmesidir.</a:t>
            </a:r>
            <a:endParaRPr lang="en-US" dirty="0"/>
          </a:p>
          <a:p>
            <a:r>
              <a:rPr lang="tr-TR" dirty="0"/>
              <a:t>· </a:t>
            </a:r>
            <a:r>
              <a:rPr lang="tr-TR" b="1" dirty="0"/>
              <a:t>Yakıt sistemi: </a:t>
            </a:r>
            <a:r>
              <a:rPr lang="tr-TR" dirty="0"/>
              <a:t>Depo ve sistemdeki su ile tortunun tahliye edilmesidir.</a:t>
            </a:r>
            <a:endParaRPr lang="en-US" dirty="0"/>
          </a:p>
          <a:p>
            <a:pPr marL="0" indent="0">
              <a:buNone/>
            </a:pPr>
            <a:r>
              <a:rPr lang="tr-TR" dirty="0"/>
              <a:t> </a:t>
            </a:r>
            <a:r>
              <a:rPr lang="tr-TR" dirty="0" smtClean="0"/>
              <a:t>· </a:t>
            </a:r>
            <a:r>
              <a:rPr lang="tr-TR" b="1" dirty="0"/>
              <a:t>Vantilatör kayışı: </a:t>
            </a:r>
            <a:r>
              <a:rPr lang="tr-TR" dirty="0"/>
              <a:t>Gerginliğinin ve genel durumunun kontrolüdür.</a:t>
            </a:r>
            <a:endParaRPr lang="en-US" dirty="0"/>
          </a:p>
          <a:p>
            <a:endParaRPr lang="en-US" dirty="0"/>
          </a:p>
        </p:txBody>
      </p:sp>
    </p:spTree>
    <p:extLst>
      <p:ext uri="{BB962C8B-B14F-4D97-AF65-F5344CB8AC3E}">
        <p14:creationId xmlns:p14="http://schemas.microsoft.com/office/powerpoint/2010/main" val="18183863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Isıtma </a:t>
            </a:r>
            <a:r>
              <a:rPr lang="tr-TR" b="1" dirty="0"/>
              <a:t>sırasında kontrol ve bakım</a:t>
            </a:r>
            <a:endParaRPr lang="en-US" dirty="0"/>
          </a:p>
        </p:txBody>
      </p:sp>
      <p:sp>
        <p:nvSpPr>
          <p:cNvPr id="3" name="İçerik Yer Tutucusu 2"/>
          <p:cNvSpPr>
            <a:spLocks noGrp="1"/>
          </p:cNvSpPr>
          <p:nvPr>
            <p:ph idx="1"/>
          </p:nvPr>
        </p:nvSpPr>
        <p:spPr/>
        <p:txBody>
          <a:bodyPr/>
          <a:lstStyle/>
          <a:p>
            <a:r>
              <a:rPr lang="tr-TR" dirty="0" smtClean="0"/>
              <a:t>· Motor </a:t>
            </a:r>
            <a:r>
              <a:rPr lang="tr-TR" dirty="0"/>
              <a:t>çalıştırılır (park freni uygulanmış, </a:t>
            </a:r>
            <a:r>
              <a:rPr lang="tr-TR" dirty="0" err="1"/>
              <a:t>ataşmanlar</a:t>
            </a:r>
            <a:r>
              <a:rPr lang="tr-TR" dirty="0"/>
              <a:t> yere indirilmiş, vites boş konumda).</a:t>
            </a:r>
            <a:endParaRPr lang="en-US" dirty="0"/>
          </a:p>
          <a:p>
            <a:r>
              <a:rPr lang="tr-TR" dirty="0" smtClean="0"/>
              <a:t>· Motorun </a:t>
            </a:r>
            <a:r>
              <a:rPr lang="tr-TR" dirty="0"/>
              <a:t>3-5 dakika ısınması sağlanır.</a:t>
            </a:r>
            <a:endParaRPr lang="en-US" dirty="0"/>
          </a:p>
          <a:p>
            <a:r>
              <a:rPr lang="tr-TR" dirty="0" smtClean="0"/>
              <a:t>· Motor </a:t>
            </a:r>
            <a:r>
              <a:rPr lang="tr-TR" dirty="0"/>
              <a:t>yağ basınç, sıcaklık ve şan göstergelerinin çalışması kontrol edilir.</a:t>
            </a:r>
            <a:endParaRPr lang="en-US" dirty="0"/>
          </a:p>
          <a:p>
            <a:r>
              <a:rPr lang="tr-TR" dirty="0"/>
              <a:t>· </a:t>
            </a:r>
            <a:r>
              <a:rPr lang="tr-TR" dirty="0" smtClean="0"/>
              <a:t>Varsa </a:t>
            </a:r>
            <a:r>
              <a:rPr lang="tr-TR" dirty="0"/>
              <a:t>fren hava basınç göstergesi ve ilave göstergelerin de </a:t>
            </a:r>
            <a:r>
              <a:rPr lang="tr-TR" dirty="0" smtClean="0"/>
              <a:t>çalışması</a:t>
            </a:r>
            <a:r>
              <a:rPr lang="tr-TR" dirty="0"/>
              <a:t> </a:t>
            </a:r>
            <a:r>
              <a:rPr lang="tr-TR" dirty="0" smtClean="0"/>
              <a:t>kontrol </a:t>
            </a:r>
            <a:r>
              <a:rPr lang="tr-TR" dirty="0"/>
              <a:t>edilir.</a:t>
            </a:r>
            <a:endParaRPr lang="en-US" dirty="0"/>
          </a:p>
          <a:p>
            <a:r>
              <a:rPr lang="tr-TR" dirty="0" smtClean="0"/>
              <a:t>· </a:t>
            </a:r>
            <a:r>
              <a:rPr lang="tr-TR" dirty="0"/>
              <a:t>Makinenin aydınlatma ve uyarı sistemleri kontrol edilir.</a:t>
            </a:r>
            <a:endParaRPr lang="en-US" dirty="0"/>
          </a:p>
          <a:p>
            <a:r>
              <a:rPr lang="tr-TR" dirty="0" smtClean="0"/>
              <a:t>· Boş  </a:t>
            </a:r>
            <a:r>
              <a:rPr lang="tr-TR" dirty="0"/>
              <a:t>hâlde  kumanda  levyeleri  kullanılarak </a:t>
            </a:r>
            <a:r>
              <a:rPr lang="tr-TR" dirty="0" err="1"/>
              <a:t>ataşman</a:t>
            </a:r>
            <a:r>
              <a:rPr lang="tr-TR" dirty="0"/>
              <a:t>  hareketleri  kontrol edilir.</a:t>
            </a:r>
            <a:endParaRPr lang="en-US" dirty="0"/>
          </a:p>
          <a:p>
            <a:r>
              <a:rPr lang="tr-TR" dirty="0" smtClean="0"/>
              <a:t>· Makine </a:t>
            </a:r>
            <a:r>
              <a:rPr lang="tr-TR" dirty="0"/>
              <a:t>yürütülerek yön vitesleri, direksiyon ve frenler tatbik edilerek kontrol edilir.</a:t>
            </a:r>
            <a:endParaRPr lang="en-US" dirty="0"/>
          </a:p>
          <a:p>
            <a:r>
              <a:rPr lang="tr-TR" dirty="0" smtClean="0"/>
              <a:t>· Bu </a:t>
            </a:r>
            <a:r>
              <a:rPr lang="tr-TR" dirty="0"/>
              <a:t>kontroller tamamsa çalışmaya hazırdır.</a:t>
            </a:r>
            <a:endParaRPr lang="en-US" dirty="0"/>
          </a:p>
          <a:p>
            <a:endParaRPr lang="en-US" dirty="0"/>
          </a:p>
        </p:txBody>
      </p:sp>
    </p:spTree>
    <p:extLst>
      <p:ext uri="{BB962C8B-B14F-4D97-AF65-F5344CB8AC3E}">
        <p14:creationId xmlns:p14="http://schemas.microsoft.com/office/powerpoint/2010/main" val="13708398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Çalışma </a:t>
            </a:r>
            <a:r>
              <a:rPr lang="tr-TR" b="1" dirty="0"/>
              <a:t>sırasında kontrol ve </a:t>
            </a:r>
            <a:r>
              <a:rPr lang="tr-TR" b="1" dirty="0" smtClean="0"/>
              <a:t>bakım</a:t>
            </a:r>
            <a:endParaRPr lang="en-US" dirty="0"/>
          </a:p>
        </p:txBody>
      </p:sp>
      <p:sp>
        <p:nvSpPr>
          <p:cNvPr id="3" name="İçerik Yer Tutucusu 2"/>
          <p:cNvSpPr>
            <a:spLocks noGrp="1"/>
          </p:cNvSpPr>
          <p:nvPr>
            <p:ph idx="1"/>
          </p:nvPr>
        </p:nvSpPr>
        <p:spPr/>
        <p:txBody>
          <a:bodyPr/>
          <a:lstStyle/>
          <a:p>
            <a:r>
              <a:rPr lang="tr-TR" dirty="0"/>
              <a:t>·        Motorda veya makinede anormal sesler olup olmadığı dinlenir.</a:t>
            </a:r>
            <a:endParaRPr lang="en-US" dirty="0"/>
          </a:p>
          <a:p>
            <a:r>
              <a:rPr lang="tr-TR" dirty="0"/>
              <a:t>·        Göstergelerin normal çalışıp çalışmadığı gözlenir.</a:t>
            </a:r>
            <a:endParaRPr lang="en-US" dirty="0"/>
          </a:p>
          <a:p>
            <a:r>
              <a:rPr lang="tr-TR" dirty="0"/>
              <a:t>·        Makinedeki performans değişiklikleri takip edilir.</a:t>
            </a:r>
            <a:endParaRPr lang="en-US" dirty="0"/>
          </a:p>
          <a:p>
            <a:endParaRPr lang="en-US" dirty="0"/>
          </a:p>
        </p:txBody>
      </p:sp>
    </p:spTree>
    <p:extLst>
      <p:ext uri="{BB962C8B-B14F-4D97-AF65-F5344CB8AC3E}">
        <p14:creationId xmlns:p14="http://schemas.microsoft.com/office/powerpoint/2010/main" val="7743391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İş </a:t>
            </a:r>
            <a:r>
              <a:rPr lang="tr-TR" b="1" dirty="0"/>
              <a:t>bitimi kontrolü ve </a:t>
            </a:r>
            <a:r>
              <a:rPr lang="tr-TR" b="1" dirty="0" smtClean="0"/>
              <a:t>bakımı</a:t>
            </a:r>
            <a:endParaRPr lang="en-US" dirty="0"/>
          </a:p>
        </p:txBody>
      </p:sp>
      <p:sp>
        <p:nvSpPr>
          <p:cNvPr id="3" name="İçerik Yer Tutucusu 2"/>
          <p:cNvSpPr>
            <a:spLocks noGrp="1"/>
          </p:cNvSpPr>
          <p:nvPr>
            <p:ph idx="1"/>
          </p:nvPr>
        </p:nvSpPr>
        <p:spPr/>
        <p:txBody>
          <a:bodyPr/>
          <a:lstStyle/>
          <a:p>
            <a:r>
              <a:rPr lang="tr-TR" dirty="0"/>
              <a:t>·        Akaryakıt ikmali yapılır.</a:t>
            </a:r>
            <a:endParaRPr lang="en-US" dirty="0"/>
          </a:p>
          <a:p>
            <a:r>
              <a:rPr lang="tr-TR" dirty="0"/>
              <a:t>·        Toz ve pislikler temizlenir.</a:t>
            </a:r>
            <a:endParaRPr lang="en-US" dirty="0"/>
          </a:p>
          <a:p>
            <a:r>
              <a:rPr lang="tr-TR" dirty="0"/>
              <a:t>·        Makine parka çekilir, </a:t>
            </a:r>
            <a:r>
              <a:rPr lang="tr-TR" dirty="0" err="1"/>
              <a:t>ataşmanlar</a:t>
            </a:r>
            <a:r>
              <a:rPr lang="tr-TR" dirty="0"/>
              <a:t> yere indirilir, park freni uygulanır.</a:t>
            </a:r>
            <a:endParaRPr lang="en-US" dirty="0"/>
          </a:p>
          <a:p>
            <a:r>
              <a:rPr lang="tr-TR" dirty="0"/>
              <a:t>·        Motor durdurulmadan önce 3-5 dakika rölantide çalıştırılır.</a:t>
            </a:r>
            <a:endParaRPr lang="en-US" dirty="0"/>
          </a:p>
          <a:p>
            <a:r>
              <a:rPr lang="tr-TR" dirty="0"/>
              <a:t>·        Motor stop edilir, çalışma saati kaydedilir.</a:t>
            </a:r>
            <a:endParaRPr lang="en-US" dirty="0"/>
          </a:p>
          <a:p>
            <a:r>
              <a:rPr lang="tr-TR" dirty="0"/>
              <a:t>·        Varsa fren hava tankları boşaltılır.</a:t>
            </a:r>
            <a:endParaRPr lang="en-US" dirty="0"/>
          </a:p>
          <a:p>
            <a:r>
              <a:rPr lang="tr-TR" dirty="0"/>
              <a:t/>
            </a:r>
            <a:br>
              <a:rPr lang="tr-TR" dirty="0"/>
            </a:br>
            <a:endParaRPr lang="en-US" dirty="0"/>
          </a:p>
        </p:txBody>
      </p:sp>
    </p:spTree>
    <p:extLst>
      <p:ext uri="{BB962C8B-B14F-4D97-AF65-F5344CB8AC3E}">
        <p14:creationId xmlns:p14="http://schemas.microsoft.com/office/powerpoint/2010/main" val="36203947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2.4.2.2. Periyodik </a:t>
            </a:r>
            <a:r>
              <a:rPr lang="tr-TR" b="1" dirty="0" smtClean="0"/>
              <a:t>Bakım</a:t>
            </a:r>
            <a:endParaRPr lang="en-US" dirty="0"/>
          </a:p>
        </p:txBody>
      </p:sp>
      <p:sp>
        <p:nvSpPr>
          <p:cNvPr id="3" name="İçerik Yer Tutucusu 2"/>
          <p:cNvSpPr>
            <a:spLocks noGrp="1"/>
          </p:cNvSpPr>
          <p:nvPr>
            <p:ph idx="1"/>
          </p:nvPr>
        </p:nvSpPr>
        <p:spPr/>
        <p:txBody>
          <a:bodyPr/>
          <a:lstStyle/>
          <a:p>
            <a:r>
              <a:rPr lang="tr-TR" dirty="0"/>
              <a:t>Periyodik bakım, kontrol, tamamlama gibi diğer bakım şekillerine ilave olarak “kuru yağlama” ve “</a:t>
            </a:r>
            <a:r>
              <a:rPr lang="tr-TR" dirty="0" err="1"/>
              <a:t>ayarlama”yı</a:t>
            </a:r>
            <a:r>
              <a:rPr lang="tr-TR" dirty="0"/>
              <a:t> da kapsamaktadır. Makine üreticisi firmalar bakım zamanlarını örnek olarak 50, 250, 500, 1000, 2000 gibi çalışma saatleriyle vermişlerdir. Bu periyodik bakım zamanlarında genellikle aşağıdaki işlemler yapılır.</a:t>
            </a:r>
            <a:endParaRPr lang="en-US" dirty="0"/>
          </a:p>
          <a:p>
            <a:endParaRPr lang="en-US" dirty="0"/>
          </a:p>
        </p:txBody>
      </p:sp>
    </p:spTree>
    <p:extLst>
      <p:ext uri="{BB962C8B-B14F-4D97-AF65-F5344CB8AC3E}">
        <p14:creationId xmlns:p14="http://schemas.microsoft.com/office/powerpoint/2010/main" val="1644813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Bazı özellikleri</a:t>
            </a:r>
            <a:r>
              <a:rPr lang="tr-TR" dirty="0" smtClean="0"/>
              <a:t>;</a:t>
            </a:r>
            <a:endParaRPr lang="en-US" dirty="0"/>
          </a:p>
        </p:txBody>
      </p:sp>
      <p:sp>
        <p:nvSpPr>
          <p:cNvPr id="3" name="İçerik Yer Tutucusu 2"/>
          <p:cNvSpPr>
            <a:spLocks noGrp="1"/>
          </p:cNvSpPr>
          <p:nvPr>
            <p:ph idx="1"/>
          </p:nvPr>
        </p:nvSpPr>
        <p:spPr/>
        <p:txBody>
          <a:bodyPr/>
          <a:lstStyle/>
          <a:p>
            <a:r>
              <a:rPr lang="tr-TR" dirty="0" smtClean="0"/>
              <a:t>- Geniş </a:t>
            </a:r>
            <a:r>
              <a:rPr lang="tr-TR" dirty="0"/>
              <a:t>görüş açısı sağlayan asansör dizaynı,</a:t>
            </a:r>
            <a:endParaRPr lang="en-US" dirty="0"/>
          </a:p>
          <a:p>
            <a:r>
              <a:rPr lang="tr-TR" dirty="0" smtClean="0"/>
              <a:t>- Yükseklik </a:t>
            </a:r>
            <a:r>
              <a:rPr lang="tr-TR" dirty="0"/>
              <a:t>ayarlı direksiyon sayesinde uzun süreli kullanımlarda operatöre en rahat kullanım pozisyonu seçme olanağı,</a:t>
            </a:r>
            <a:endParaRPr lang="en-US" dirty="0"/>
          </a:p>
          <a:p>
            <a:r>
              <a:rPr lang="tr-TR" dirty="0" smtClean="0"/>
              <a:t>- İsteğe </a:t>
            </a:r>
            <a:r>
              <a:rPr lang="tr-TR" dirty="0"/>
              <a:t>bağlı LPG sistemiyle sorunsuz çalışmadır.</a:t>
            </a:r>
            <a:endParaRPr lang="en-US" dirty="0"/>
          </a:p>
          <a:p>
            <a:r>
              <a:rPr lang="tr-TR" dirty="0"/>
              <a:t/>
            </a:r>
            <a:br>
              <a:rPr lang="tr-TR" dirty="0"/>
            </a:br>
            <a:endParaRPr lang="en-US" dirty="0"/>
          </a:p>
        </p:txBody>
      </p:sp>
    </p:spTree>
    <p:extLst>
      <p:ext uri="{BB962C8B-B14F-4D97-AF65-F5344CB8AC3E}">
        <p14:creationId xmlns:p14="http://schemas.microsoft.com/office/powerpoint/2010/main" val="35404084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 Vinçlerin </a:t>
            </a:r>
            <a:r>
              <a:rPr lang="tr-TR" b="1" dirty="0" smtClean="0"/>
              <a:t>Kontrolü</a:t>
            </a:r>
            <a:endParaRPr lang="en-US" dirty="0"/>
          </a:p>
        </p:txBody>
      </p:sp>
      <p:sp>
        <p:nvSpPr>
          <p:cNvPr id="3" name="İçerik Yer Tutucusu 2"/>
          <p:cNvSpPr>
            <a:spLocks noGrp="1"/>
          </p:cNvSpPr>
          <p:nvPr>
            <p:ph idx="1"/>
          </p:nvPr>
        </p:nvSpPr>
        <p:spPr/>
        <p:txBody>
          <a:bodyPr>
            <a:normAutofit fontScale="92500" lnSpcReduction="10000"/>
          </a:bodyPr>
          <a:lstStyle/>
          <a:p>
            <a:r>
              <a:rPr lang="tr-TR" dirty="0"/>
              <a:t>Periyodik kontroller, ”Türk Standartları TS 10116 Kaldırma ve Taşıma Makineleri- Vinçler Muayene ve Deney </a:t>
            </a:r>
            <a:r>
              <a:rPr lang="tr-TR" dirty="0" err="1"/>
              <a:t>Metotları”na</a:t>
            </a:r>
            <a:r>
              <a:rPr lang="tr-TR" dirty="0"/>
              <a:t> göre yapılır.</a:t>
            </a:r>
            <a:endParaRPr lang="en-US" dirty="0"/>
          </a:p>
          <a:p>
            <a:r>
              <a:rPr lang="tr-TR" dirty="0" smtClean="0"/>
              <a:t>- </a:t>
            </a:r>
            <a:r>
              <a:rPr lang="tr-TR" b="1" dirty="0" smtClean="0"/>
              <a:t>Genel  </a:t>
            </a:r>
            <a:r>
              <a:rPr lang="tr-TR" b="1" dirty="0"/>
              <a:t>kontrol:  </a:t>
            </a:r>
            <a:r>
              <a:rPr lang="tr-TR" dirty="0"/>
              <a:t>Dış  kontroldür.  Periyodik  kontrolü  yapılacak  vincin  genel görünüşü kontrol edilir. Vincin yapısal eksikliği olup olmadığı, yapısal mekanizması, bağlantıları, platformlar, merdivenler bunların muhafaza ve korkulukları, kabin ve ulaşım yolları, dışarıyı ikaz eden ikaz işaretleri kontrol edilir.</a:t>
            </a:r>
            <a:endParaRPr lang="en-US" dirty="0"/>
          </a:p>
          <a:p>
            <a:r>
              <a:rPr lang="tr-TR" dirty="0" smtClean="0"/>
              <a:t>- </a:t>
            </a:r>
            <a:r>
              <a:rPr lang="tr-TR" b="1" dirty="0" smtClean="0"/>
              <a:t>Elle </a:t>
            </a:r>
            <a:r>
              <a:rPr lang="tr-TR" b="1" dirty="0"/>
              <a:t>ve gözle kontrol: </a:t>
            </a:r>
            <a:r>
              <a:rPr lang="tr-TR" dirty="0"/>
              <a:t>Bu kontroller hem vinç hem de taşıyıcı araç için yapılır.</a:t>
            </a:r>
            <a:endParaRPr lang="en-US" dirty="0"/>
          </a:p>
          <a:p>
            <a:r>
              <a:rPr lang="tr-TR" dirty="0" smtClean="0"/>
              <a:t>- </a:t>
            </a:r>
            <a:r>
              <a:rPr lang="tr-TR" b="1" dirty="0" smtClean="0"/>
              <a:t>Elektrik </a:t>
            </a:r>
            <a:r>
              <a:rPr lang="tr-TR" b="1" dirty="0"/>
              <a:t>ekipmanının kontrolü: </a:t>
            </a:r>
            <a:r>
              <a:rPr lang="tr-TR" dirty="0"/>
              <a:t>Akü, aydınlatma, sinyal sistemleri, korna, akü bağlantısı, elektrikli kumandalar ve sistemlerinin kontrolü yapılır.</a:t>
            </a:r>
            <a:endParaRPr lang="en-US" dirty="0"/>
          </a:p>
          <a:p>
            <a:r>
              <a:rPr lang="tr-TR" dirty="0" smtClean="0"/>
              <a:t>- </a:t>
            </a:r>
            <a:r>
              <a:rPr lang="tr-TR" b="1" dirty="0" smtClean="0"/>
              <a:t>Fren </a:t>
            </a:r>
            <a:r>
              <a:rPr lang="tr-TR" b="1" dirty="0"/>
              <a:t>sistemlerinin kontrolü: </a:t>
            </a:r>
            <a:r>
              <a:rPr lang="tr-TR" dirty="0"/>
              <a:t>Mekanik ve elektrikli frenler ile bu frenlerin çalışma mekanizmalarının kontrolü yapılır.</a:t>
            </a:r>
            <a:endParaRPr lang="en-US" dirty="0"/>
          </a:p>
          <a:p>
            <a:r>
              <a:rPr lang="tr-TR" dirty="0" smtClean="0"/>
              <a:t>- </a:t>
            </a:r>
            <a:r>
              <a:rPr lang="tr-TR" b="1" dirty="0" smtClean="0"/>
              <a:t>Emniyet  </a:t>
            </a:r>
            <a:r>
              <a:rPr lang="tr-TR" b="1" dirty="0"/>
              <a:t>cihazlarının  kontrolü:  </a:t>
            </a:r>
            <a:r>
              <a:rPr lang="tr-TR" dirty="0"/>
              <a:t>Elektrikli  emniyet  cihazları  ve  </a:t>
            </a:r>
            <a:r>
              <a:rPr lang="tr-TR" dirty="0" smtClean="0"/>
              <a:t>sınırlama</a:t>
            </a:r>
            <a:r>
              <a:rPr lang="tr-TR" dirty="0"/>
              <a:t> </a:t>
            </a:r>
            <a:r>
              <a:rPr lang="tr-TR" dirty="0" smtClean="0"/>
              <a:t>(limit</a:t>
            </a:r>
            <a:r>
              <a:rPr lang="tr-TR" dirty="0"/>
              <a:t>) sistemlerinin kontrolü yapılır.</a:t>
            </a:r>
            <a:endParaRPr lang="en-US" dirty="0"/>
          </a:p>
          <a:p>
            <a:endParaRPr lang="en-US" dirty="0"/>
          </a:p>
        </p:txBody>
      </p:sp>
    </p:spTree>
    <p:extLst>
      <p:ext uri="{BB962C8B-B14F-4D97-AF65-F5344CB8AC3E}">
        <p14:creationId xmlns:p14="http://schemas.microsoft.com/office/powerpoint/2010/main" val="28212002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20000"/>
          </a:bodyPr>
          <a:lstStyle/>
          <a:p>
            <a:r>
              <a:rPr lang="tr-TR" b="1" dirty="0" smtClean="0"/>
              <a:t>- Vinç </a:t>
            </a:r>
            <a:r>
              <a:rPr lang="tr-TR" b="1" dirty="0"/>
              <a:t>mekanizmalarının kontrolü: </a:t>
            </a:r>
            <a:r>
              <a:rPr lang="tr-TR" dirty="0" err="1"/>
              <a:t>Bum</a:t>
            </a:r>
            <a:r>
              <a:rPr lang="tr-TR" dirty="0"/>
              <a:t>, palanga, kanca bloku, kanca, halat, tambur makarası, pim, burç gibi yük kaldırma ekipmanları ve bağlantı detaylarının elle ve gözle kontrolü yapılır.</a:t>
            </a:r>
            <a:endParaRPr lang="en-US" dirty="0"/>
          </a:p>
          <a:p>
            <a:r>
              <a:rPr lang="tr-TR" dirty="0" smtClean="0"/>
              <a:t>- </a:t>
            </a:r>
            <a:r>
              <a:rPr lang="tr-TR" b="1" dirty="0" smtClean="0"/>
              <a:t>Emniyet </a:t>
            </a:r>
            <a:r>
              <a:rPr lang="tr-TR" b="1" dirty="0"/>
              <a:t>ve fren kontrolü: </a:t>
            </a:r>
            <a:r>
              <a:rPr lang="tr-TR" dirty="0"/>
              <a:t>Bu kontroller vinç mekanizmalarının, kavramaların ve frenlerin emniyetli iş birliğinin kontrolü için yapılır. Yüksüz ve yüklü </a:t>
            </a:r>
            <a:r>
              <a:rPr lang="tr-TR" dirty="0" smtClean="0"/>
              <a:t>vincin</a:t>
            </a:r>
            <a:r>
              <a:rPr lang="tr-TR" dirty="0"/>
              <a:t> </a:t>
            </a:r>
            <a:r>
              <a:rPr lang="tr-TR" dirty="0" smtClean="0"/>
              <a:t>tüm </a:t>
            </a:r>
            <a:r>
              <a:rPr lang="tr-TR" dirty="0"/>
              <a:t>fonksiyonlarının çalışması kontrol edilir. Yük havada asılı iken kontrol edilir. Kaldırma – durdurma ve indirme – durdurma fren kontrolleri yapılır. Bu işlem yaklaşık 30 dakika yapılır. Frenlerde ve kavramalarda kayma, </a:t>
            </a:r>
            <a:r>
              <a:rPr lang="tr-TR" dirty="0" smtClean="0"/>
              <a:t>kaçırma</a:t>
            </a:r>
            <a:r>
              <a:rPr lang="tr-TR" dirty="0"/>
              <a:t> </a:t>
            </a:r>
            <a:r>
              <a:rPr lang="tr-TR" dirty="0" smtClean="0"/>
              <a:t>olup  </a:t>
            </a:r>
            <a:r>
              <a:rPr lang="tr-TR" dirty="0"/>
              <a:t>olmadığı  kontrol  edilir.  Kontrol  sonucunda  vincin  diğer  kontrollerde olduğu gibi yapı elemanlarında hasar, bağlantılarında gevşeme olmamalıdır. </a:t>
            </a:r>
            <a:r>
              <a:rPr lang="tr-TR" dirty="0" smtClean="0"/>
              <a:t>Bu</a:t>
            </a:r>
            <a:r>
              <a:rPr lang="tr-TR" dirty="0"/>
              <a:t> </a:t>
            </a:r>
            <a:r>
              <a:rPr lang="tr-TR" dirty="0" smtClean="0"/>
              <a:t>kontrol </a:t>
            </a:r>
            <a:r>
              <a:rPr lang="tr-TR" dirty="0"/>
              <a:t>“Türk </a:t>
            </a:r>
            <a:r>
              <a:rPr lang="tr-TR" dirty="0" err="1"/>
              <a:t>Standartları”na</a:t>
            </a:r>
            <a:r>
              <a:rPr lang="tr-TR" dirty="0"/>
              <a:t> göre 1,1 x yük olmalıdır.</a:t>
            </a:r>
            <a:endParaRPr lang="en-US" dirty="0"/>
          </a:p>
          <a:p>
            <a:r>
              <a:rPr lang="tr-TR" dirty="0" smtClean="0"/>
              <a:t>- </a:t>
            </a:r>
            <a:r>
              <a:rPr lang="tr-TR" b="1" dirty="0" smtClean="0"/>
              <a:t>Yüksüz </a:t>
            </a:r>
            <a:r>
              <a:rPr lang="tr-TR" b="1" dirty="0"/>
              <a:t>kontrol: </a:t>
            </a:r>
            <a:r>
              <a:rPr lang="tr-TR" dirty="0"/>
              <a:t>Vinçlerin ve taşıyıcıların yüksüz durumda iken her hareket mekanizmasının hareket alanlarında, vinç çalıştırılarak kontrolü yapılır. </a:t>
            </a:r>
            <a:r>
              <a:rPr lang="tr-TR" dirty="0" smtClean="0"/>
              <a:t>Bütün</a:t>
            </a:r>
            <a:r>
              <a:rPr lang="tr-TR" dirty="0"/>
              <a:t> </a:t>
            </a:r>
            <a:r>
              <a:rPr lang="tr-TR" dirty="0" smtClean="0"/>
              <a:t>araç </a:t>
            </a:r>
            <a:r>
              <a:rPr lang="tr-TR" dirty="0"/>
              <a:t>ve vinç fonksiyonları yüksüz kontrol edilir. Bu kontroller uygun zemin seçilerek yapılır. Bilhassa lastik tekerli vinçler, destek ayakları üzerinde </a:t>
            </a:r>
            <a:r>
              <a:rPr lang="tr-TR" dirty="0" smtClean="0"/>
              <a:t>kendi</a:t>
            </a:r>
            <a:r>
              <a:rPr lang="tr-TR" dirty="0"/>
              <a:t> </a:t>
            </a:r>
            <a:r>
              <a:rPr lang="tr-TR" dirty="0" smtClean="0"/>
              <a:t>ağırlığı </a:t>
            </a:r>
            <a:r>
              <a:rPr lang="tr-TR" dirty="0"/>
              <a:t>ile kontrol edilir. Destek ayakları işaretlenerek herhangi bir iç ve dış kaçak  olup  olmadığı  kontrol  edilir.  Bu  işlem  yüklü  kontrolde  de  aynen uygulanır.</a:t>
            </a:r>
            <a:endParaRPr lang="en-US" dirty="0"/>
          </a:p>
          <a:p>
            <a:r>
              <a:rPr lang="tr-TR" dirty="0" smtClean="0"/>
              <a:t>- </a:t>
            </a:r>
            <a:r>
              <a:rPr lang="tr-TR" b="1" dirty="0" smtClean="0"/>
              <a:t>Yüklü </a:t>
            </a:r>
            <a:r>
              <a:rPr lang="tr-TR" b="1" dirty="0"/>
              <a:t>kontrol: </a:t>
            </a:r>
            <a:r>
              <a:rPr lang="tr-TR" dirty="0"/>
              <a:t>Uygun zeminde vinçlerin yapı elemanlarının ve kapasitelerinin yeterliliğini kontrol etmek amacıyla yapılır</a:t>
            </a:r>
            <a:r>
              <a:rPr lang="tr-TR" dirty="0" smtClean="0"/>
              <a:t>.</a:t>
            </a:r>
            <a:endParaRPr lang="en-US" dirty="0"/>
          </a:p>
        </p:txBody>
      </p:sp>
    </p:spTree>
    <p:extLst>
      <p:ext uri="{BB962C8B-B14F-4D97-AF65-F5344CB8AC3E}">
        <p14:creationId xmlns:p14="http://schemas.microsoft.com/office/powerpoint/2010/main" val="8225093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2.5.1. Kontrol </a:t>
            </a:r>
            <a:r>
              <a:rPr lang="tr-TR" b="1" dirty="0" smtClean="0"/>
              <a:t>Yükü</a:t>
            </a:r>
            <a:endParaRPr lang="en-US" dirty="0"/>
          </a:p>
        </p:txBody>
      </p:sp>
      <p:sp>
        <p:nvSpPr>
          <p:cNvPr id="3" name="İçerik Yer Tutucusu 2"/>
          <p:cNvSpPr>
            <a:spLocks noGrp="1"/>
          </p:cNvSpPr>
          <p:nvPr>
            <p:ph idx="1"/>
          </p:nvPr>
        </p:nvSpPr>
        <p:spPr/>
        <p:txBody>
          <a:bodyPr>
            <a:normAutofit/>
          </a:bodyPr>
          <a:lstStyle/>
          <a:p>
            <a:r>
              <a:rPr lang="tr-TR" dirty="0" smtClean="0"/>
              <a:t>İşçi  </a:t>
            </a:r>
            <a:r>
              <a:rPr lang="tr-TR" dirty="0"/>
              <a:t>Sağlığı  ve  İş  Güvenliği  Tüzüğü  madde  376’da  maksimum  1,5  x  yük olmalıdır.</a:t>
            </a:r>
            <a:endParaRPr lang="en-US" dirty="0"/>
          </a:p>
          <a:p>
            <a:r>
              <a:rPr lang="tr-TR" dirty="0" smtClean="0"/>
              <a:t>“</a:t>
            </a:r>
            <a:r>
              <a:rPr lang="tr-TR" dirty="0"/>
              <a:t>Türk  </a:t>
            </a:r>
            <a:r>
              <a:rPr lang="tr-TR" dirty="0" err="1"/>
              <a:t>Standartları”nda</a:t>
            </a:r>
            <a:r>
              <a:rPr lang="tr-TR" dirty="0"/>
              <a:t>  ise  1,25  x  yük  olarak  belirtilmiştir.  Yaygın  olan vinçlerin kaldırma kapasite cetvelinde seçilecek yüklerdir.</a:t>
            </a:r>
            <a:endParaRPr lang="en-US" dirty="0"/>
          </a:p>
          <a:p>
            <a:r>
              <a:rPr lang="tr-TR" b="1" dirty="0" smtClean="0"/>
              <a:t>Yüke </a:t>
            </a:r>
            <a:r>
              <a:rPr lang="tr-TR" b="1" dirty="0"/>
              <a:t>göre;</a:t>
            </a:r>
            <a:endParaRPr lang="en-US" dirty="0"/>
          </a:p>
          <a:p>
            <a:r>
              <a:rPr lang="tr-TR" dirty="0"/>
              <a:t>·        Uygun </a:t>
            </a:r>
            <a:r>
              <a:rPr lang="tr-TR" dirty="0" err="1"/>
              <a:t>bum</a:t>
            </a:r>
            <a:r>
              <a:rPr lang="tr-TR" dirty="0"/>
              <a:t> uzunluğu,</a:t>
            </a:r>
            <a:endParaRPr lang="en-US" dirty="0"/>
          </a:p>
          <a:p>
            <a:r>
              <a:rPr lang="tr-TR" dirty="0"/>
              <a:t>·        Uygun halat sarımı,</a:t>
            </a:r>
            <a:endParaRPr lang="en-US" dirty="0"/>
          </a:p>
          <a:p>
            <a:r>
              <a:rPr lang="tr-TR" dirty="0"/>
              <a:t>·        Uygun yük mesafesi,</a:t>
            </a:r>
            <a:endParaRPr lang="en-US" dirty="0"/>
          </a:p>
          <a:p>
            <a:r>
              <a:rPr lang="tr-TR" dirty="0"/>
              <a:t>·        Uygun kaldırma yüksekliği,</a:t>
            </a:r>
            <a:endParaRPr lang="en-US" dirty="0"/>
          </a:p>
          <a:p>
            <a:r>
              <a:rPr lang="tr-TR" dirty="0"/>
              <a:t>·        Uygun </a:t>
            </a:r>
            <a:r>
              <a:rPr lang="tr-TR" dirty="0" err="1"/>
              <a:t>bum</a:t>
            </a:r>
            <a:r>
              <a:rPr lang="tr-TR" dirty="0"/>
              <a:t> açısı seçilerek yapılmalıdır</a:t>
            </a:r>
            <a:r>
              <a:rPr lang="tr-TR" dirty="0" smtClean="0"/>
              <a:t>.</a:t>
            </a:r>
            <a:endParaRPr lang="en-US" dirty="0"/>
          </a:p>
        </p:txBody>
      </p:sp>
    </p:spTree>
    <p:extLst>
      <p:ext uri="{BB962C8B-B14F-4D97-AF65-F5344CB8AC3E}">
        <p14:creationId xmlns:p14="http://schemas.microsoft.com/office/powerpoint/2010/main" val="18041096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2.5.1. Kontrol Yükü</a:t>
            </a:r>
            <a:endParaRPr lang="en-US" dirty="0"/>
          </a:p>
        </p:txBody>
      </p:sp>
      <p:sp>
        <p:nvSpPr>
          <p:cNvPr id="3" name="İçerik Yer Tutucusu 2"/>
          <p:cNvSpPr>
            <a:spLocks noGrp="1"/>
          </p:cNvSpPr>
          <p:nvPr>
            <p:ph idx="1"/>
          </p:nvPr>
        </p:nvSpPr>
        <p:spPr/>
        <p:txBody>
          <a:bodyPr/>
          <a:lstStyle/>
          <a:p>
            <a:r>
              <a:rPr lang="tr-TR" dirty="0"/>
              <a:t>Deney yükü yerden 100-200 mm kaldırılır ve en az 10 dakika asılı tutulur. Bu sırada bilhassa denge ayakları olan vinçlerde ayaklar açık, basılı ve seçilen yükte 360º dönerek ayak liftlerinde iç ve dış kaçak olup olmadığı tekrar kontrol edilir. Bu kontrol çok önemlidir.</a:t>
            </a:r>
            <a:endParaRPr lang="en-US" dirty="0"/>
          </a:p>
          <a:p>
            <a:r>
              <a:rPr lang="tr-TR" dirty="0"/>
              <a:t>Denge  ayakları,  eşit  düzleme  sahip  olacak  ve  lastikleri  yerden  kesecek  şekilde kaldırılır.</a:t>
            </a:r>
            <a:endParaRPr lang="en-US" dirty="0"/>
          </a:p>
          <a:p>
            <a:r>
              <a:rPr lang="tr-TR" dirty="0"/>
              <a:t>Sonuç olarak vinç yapısında çatlak, kalıcı şekil değişikliği, bağlantı elemanlarında gevşeme, hasar, hidrolik kaçak ve sızıntı olmamalıdır.</a:t>
            </a:r>
            <a:endParaRPr lang="en-US" dirty="0"/>
          </a:p>
          <a:p>
            <a:endParaRPr lang="en-US" dirty="0"/>
          </a:p>
        </p:txBody>
      </p:sp>
    </p:spTree>
    <p:extLst>
      <p:ext uri="{BB962C8B-B14F-4D97-AF65-F5344CB8AC3E}">
        <p14:creationId xmlns:p14="http://schemas.microsoft.com/office/powerpoint/2010/main" val="8644049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2.5.2. Tanı Eksikliği Olan Vinçlerin </a:t>
            </a:r>
            <a:r>
              <a:rPr lang="tr-TR" b="1" dirty="0" smtClean="0"/>
              <a:t>Kontrolü</a:t>
            </a:r>
            <a:endParaRPr lang="en-US" dirty="0"/>
          </a:p>
        </p:txBody>
      </p:sp>
      <p:sp>
        <p:nvSpPr>
          <p:cNvPr id="3" name="İçerik Yer Tutucusu 2"/>
          <p:cNvSpPr>
            <a:spLocks noGrp="1"/>
          </p:cNvSpPr>
          <p:nvPr>
            <p:ph idx="1"/>
          </p:nvPr>
        </p:nvSpPr>
        <p:spPr/>
        <p:txBody>
          <a:bodyPr/>
          <a:lstStyle/>
          <a:p>
            <a:r>
              <a:rPr lang="tr-TR" dirty="0"/>
              <a:t>Özellikleri, kaldırma kapasitesi bilinmiyorsa ve gerekli doküman ve bilgilere ulaşılamamışsa genellikle paletli vinçlerde uygulanacak çözüm şudur:</a:t>
            </a:r>
            <a:endParaRPr lang="en-US" dirty="0"/>
          </a:p>
          <a:p>
            <a:r>
              <a:rPr lang="tr-TR" dirty="0" smtClean="0"/>
              <a:t>Kontrol </a:t>
            </a:r>
            <a:r>
              <a:rPr lang="tr-TR" dirty="0"/>
              <a:t>yapılacak vincin tüm </a:t>
            </a:r>
            <a:r>
              <a:rPr lang="tr-TR" dirty="0" err="1"/>
              <a:t>ataşmanları</a:t>
            </a:r>
            <a:r>
              <a:rPr lang="tr-TR" dirty="0"/>
              <a:t> üzerindeyken kendi ağırlığı kadar yükün (Vincin </a:t>
            </a:r>
            <a:r>
              <a:rPr lang="tr-TR" dirty="0" err="1"/>
              <a:t>bum</a:t>
            </a:r>
            <a:r>
              <a:rPr lang="tr-TR" dirty="0"/>
              <a:t> ucundan kancaya kadar gelen donanım ağırlığı, kanca ağırlığı, kullanılan aparatlar,  sapan  ve  kilitlerin  ağırlığı  ilave  edilmelidir.)  yaklaşık  3  metre  mesafeden kaldırıldığı farz edilerek test edilebilir.</a:t>
            </a:r>
            <a:endParaRPr lang="en-US" dirty="0"/>
          </a:p>
          <a:p>
            <a:endParaRPr lang="en-US" dirty="0"/>
          </a:p>
        </p:txBody>
      </p:sp>
      <p:graphicFrame>
        <p:nvGraphicFramePr>
          <p:cNvPr id="4" name="Tablo 3"/>
          <p:cNvGraphicFramePr>
            <a:graphicFrameLocks noGrp="1"/>
          </p:cNvGraphicFramePr>
          <p:nvPr>
            <p:extLst>
              <p:ext uri="{D42A27DB-BD31-4B8C-83A1-F6EECF244321}">
                <p14:modId xmlns:p14="http://schemas.microsoft.com/office/powerpoint/2010/main" val="340325821"/>
              </p:ext>
            </p:extLst>
          </p:nvPr>
        </p:nvGraphicFramePr>
        <p:xfrm>
          <a:off x="2062480" y="3702867"/>
          <a:ext cx="8128000" cy="1854200"/>
        </p:xfrm>
        <a:graphic>
          <a:graphicData uri="http://schemas.openxmlformats.org/drawingml/2006/table">
            <a:tbl>
              <a:tblPr firstRow="1" bandRow="1">
                <a:tableStyleId>{5C22544A-7EE6-4342-B048-85BDC9FD1C3A}</a:tableStyleId>
              </a:tblPr>
              <a:tblGrid>
                <a:gridCol w="4064000"/>
                <a:gridCol w="4064000"/>
              </a:tblGrid>
              <a:tr h="370840">
                <a:tc>
                  <a:txBody>
                    <a:bodyPr/>
                    <a:lstStyle/>
                    <a:p>
                      <a:r>
                        <a:rPr lang="tr-TR" dirty="0" smtClean="0"/>
                        <a:t>Örnek;</a:t>
                      </a:r>
                      <a:endParaRPr lang="en-US" dirty="0"/>
                    </a:p>
                  </a:txBody>
                  <a:tcPr/>
                </a:tc>
                <a:tc>
                  <a:txBody>
                    <a:bodyPr/>
                    <a:lstStyle/>
                    <a:p>
                      <a:endParaRPr lang="en-US" dirty="0"/>
                    </a:p>
                  </a:txBody>
                  <a:tcPr/>
                </a:tc>
              </a:tr>
              <a:tr h="370840">
                <a:tc>
                  <a:txBody>
                    <a:bodyPr/>
                    <a:lstStyle/>
                    <a:p>
                      <a:r>
                        <a:rPr lang="tr-TR" dirty="0" smtClean="0"/>
                        <a:t>Toplam ağırlığı</a:t>
                      </a:r>
                      <a:endParaRPr lang="en-US" dirty="0"/>
                    </a:p>
                  </a:txBody>
                  <a:tcPr/>
                </a:tc>
                <a:tc>
                  <a:txBody>
                    <a:bodyPr/>
                    <a:lstStyle/>
                    <a:p>
                      <a:r>
                        <a:rPr lang="tr-TR" dirty="0" smtClean="0"/>
                        <a:t>20 ton</a:t>
                      </a:r>
                      <a:endParaRPr lang="en-US" dirty="0"/>
                    </a:p>
                  </a:txBody>
                  <a:tcPr/>
                </a:tc>
              </a:tr>
              <a:tr h="370840">
                <a:tc>
                  <a:txBody>
                    <a:bodyPr/>
                    <a:lstStyle/>
                    <a:p>
                      <a:r>
                        <a:rPr lang="tr-TR" dirty="0" err="1" smtClean="0"/>
                        <a:t>Bum</a:t>
                      </a:r>
                      <a:endParaRPr lang="en-US" dirty="0"/>
                    </a:p>
                  </a:txBody>
                  <a:tcPr/>
                </a:tc>
                <a:tc>
                  <a:txBody>
                    <a:bodyPr/>
                    <a:lstStyle/>
                    <a:p>
                      <a:r>
                        <a:rPr lang="tr-TR" dirty="0" smtClean="0"/>
                        <a:t>En kısa bumla</a:t>
                      </a:r>
                      <a:endParaRPr lang="en-US" dirty="0"/>
                    </a:p>
                  </a:txBody>
                  <a:tcPr/>
                </a:tc>
              </a:tr>
              <a:tr h="370840">
                <a:tc>
                  <a:txBody>
                    <a:bodyPr/>
                    <a:lstStyle/>
                    <a:p>
                      <a:r>
                        <a:rPr lang="tr-TR" dirty="0" smtClean="0"/>
                        <a:t>Halat sarımı</a:t>
                      </a:r>
                      <a:endParaRPr lang="en-US" dirty="0"/>
                    </a:p>
                  </a:txBody>
                  <a:tcPr/>
                </a:tc>
                <a:tc>
                  <a:txBody>
                    <a:bodyPr/>
                    <a:lstStyle/>
                    <a:p>
                      <a:r>
                        <a:rPr lang="tr-TR" dirty="0" smtClean="0"/>
                        <a:t>Tam</a:t>
                      </a:r>
                      <a:r>
                        <a:rPr lang="tr-TR" baseline="0" dirty="0" smtClean="0"/>
                        <a:t> sarım</a:t>
                      </a:r>
                      <a:endParaRPr lang="en-US" dirty="0"/>
                    </a:p>
                  </a:txBody>
                  <a:tcPr/>
                </a:tc>
              </a:tr>
              <a:tr h="370840">
                <a:tc>
                  <a:txBody>
                    <a:bodyPr/>
                    <a:lstStyle/>
                    <a:p>
                      <a:r>
                        <a:rPr lang="tr-TR" dirty="0" smtClean="0"/>
                        <a:t>Yüke olan mesafe</a:t>
                      </a:r>
                      <a:endParaRPr lang="en-US" dirty="0"/>
                    </a:p>
                  </a:txBody>
                  <a:tcPr/>
                </a:tc>
                <a:tc>
                  <a:txBody>
                    <a:bodyPr/>
                    <a:lstStyle/>
                    <a:p>
                      <a:r>
                        <a:rPr lang="tr-TR" dirty="0" smtClean="0"/>
                        <a:t>3 metre</a:t>
                      </a:r>
                      <a:endParaRPr lang="en-US" dirty="0"/>
                    </a:p>
                  </a:txBody>
                  <a:tcPr/>
                </a:tc>
              </a:tr>
            </a:tbl>
          </a:graphicData>
        </a:graphic>
      </p:graphicFrame>
      <p:sp>
        <p:nvSpPr>
          <p:cNvPr id="5" name="Metin kutusu 4"/>
          <p:cNvSpPr txBox="1"/>
          <p:nvPr/>
        </p:nvSpPr>
        <p:spPr>
          <a:xfrm>
            <a:off x="1097280" y="5792802"/>
            <a:ext cx="10058400" cy="369332"/>
          </a:xfrm>
          <a:prstGeom prst="rect">
            <a:avLst/>
          </a:prstGeom>
          <a:noFill/>
        </p:spPr>
        <p:txBody>
          <a:bodyPr wrap="square" rtlCol="0">
            <a:spAutoFit/>
          </a:bodyPr>
          <a:lstStyle/>
          <a:p>
            <a:r>
              <a:rPr lang="tr-TR" dirty="0"/>
              <a:t>Sonuç olarak maksimum 20 ton yükü en kısa bumla tam halat sarımında, en yakın mesafeden kaldırabiliriz</a:t>
            </a:r>
            <a:r>
              <a:rPr lang="tr-TR" dirty="0" smtClean="0"/>
              <a:t>.</a:t>
            </a:r>
            <a:endParaRPr lang="en-US" dirty="0"/>
          </a:p>
        </p:txBody>
      </p:sp>
    </p:spTree>
    <p:extLst>
      <p:ext uri="{BB962C8B-B14F-4D97-AF65-F5344CB8AC3E}">
        <p14:creationId xmlns:p14="http://schemas.microsoft.com/office/powerpoint/2010/main" val="24308543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2.5.3. Periyodik </a:t>
            </a:r>
            <a:r>
              <a:rPr lang="tr-TR" b="1" dirty="0" smtClean="0"/>
              <a:t>Kontrol</a:t>
            </a:r>
            <a:r>
              <a:rPr lang="en-US" dirty="0"/>
              <a:t/>
            </a:r>
            <a:br>
              <a:rPr lang="en-US" dirty="0"/>
            </a:br>
            <a:r>
              <a:rPr lang="tr-TR" sz="2400" dirty="0" smtClean="0"/>
              <a:t>- </a:t>
            </a:r>
            <a:r>
              <a:rPr lang="tr-TR" sz="2400" b="1" dirty="0" smtClean="0"/>
              <a:t>2.5.3.1</a:t>
            </a:r>
            <a:r>
              <a:rPr lang="tr-TR" sz="2400" b="1" dirty="0"/>
              <a:t>. Vinç Periyodik Kontrol </a:t>
            </a:r>
            <a:r>
              <a:rPr lang="tr-TR" sz="2400" b="1" dirty="0" smtClean="0"/>
              <a:t>Talimatları</a:t>
            </a:r>
            <a:endParaRPr lang="en-US" sz="2400" dirty="0"/>
          </a:p>
        </p:txBody>
      </p:sp>
      <p:sp>
        <p:nvSpPr>
          <p:cNvPr id="3" name="İçerik Yer Tutucusu 2"/>
          <p:cNvSpPr>
            <a:spLocks noGrp="1"/>
          </p:cNvSpPr>
          <p:nvPr>
            <p:ph idx="1"/>
          </p:nvPr>
        </p:nvSpPr>
        <p:spPr/>
        <p:txBody>
          <a:bodyPr>
            <a:normAutofit/>
          </a:bodyPr>
          <a:lstStyle/>
          <a:p>
            <a:r>
              <a:rPr lang="tr-TR" dirty="0" smtClean="0"/>
              <a:t>- Vinçlerin </a:t>
            </a:r>
            <a:r>
              <a:rPr lang="tr-TR" dirty="0"/>
              <a:t>testleri, periyodik kontrolleri ve kaldırma makinelerinde alınacak güvenlik tedbirleri  “İşçi  Sağlığı  ve  İş  Güvenliği  </a:t>
            </a:r>
            <a:r>
              <a:rPr lang="tr-TR" dirty="0" err="1"/>
              <a:t>Tüzüğü”nde</a:t>
            </a:r>
            <a:r>
              <a:rPr lang="tr-TR" dirty="0"/>
              <a:t>  belirtilmiştir.  Bunlara  ilave  olarak aşağıda görülen hususlara dikkat edilmelidir.</a:t>
            </a:r>
            <a:endParaRPr lang="en-US" dirty="0"/>
          </a:p>
          <a:p>
            <a:r>
              <a:rPr lang="tr-TR" dirty="0" smtClean="0"/>
              <a:t>- Tüm </a:t>
            </a:r>
            <a:r>
              <a:rPr lang="tr-TR" dirty="0"/>
              <a:t>vinçler, İşçi Sağlığı ve İş Güvenliği Tüzüğü’nün ön gördüğü şartlara göre kontrol </a:t>
            </a:r>
            <a:r>
              <a:rPr lang="tr-TR" dirty="0" smtClean="0"/>
              <a:t>edilmelidir.</a:t>
            </a:r>
            <a:endParaRPr lang="en-US" dirty="0" smtClean="0"/>
          </a:p>
          <a:p>
            <a:pPr marL="0" indent="0">
              <a:buNone/>
            </a:pPr>
            <a:r>
              <a:rPr lang="tr-TR" dirty="0" smtClean="0"/>
              <a:t>- Vinçlerin teknik özellikleri ve etiket kontrolü yapılmalıdır. Vinç çeşitlerine göre vinçlerin ve taşıyıcılarının tüm teknik özellikleri belirlenmelidir.</a:t>
            </a:r>
            <a:endParaRPr lang="en-US" dirty="0" smtClean="0"/>
          </a:p>
          <a:p>
            <a:r>
              <a:rPr lang="tr-TR" dirty="0" smtClean="0"/>
              <a:t>- </a:t>
            </a:r>
            <a:r>
              <a:rPr lang="tr-TR" dirty="0"/>
              <a:t>Bir vincin güvenli olarak kaldırabileceği yük miktarını gösteren bilgilerin </a:t>
            </a:r>
            <a:r>
              <a:rPr lang="tr-TR" dirty="0" smtClean="0"/>
              <a:t>vincin</a:t>
            </a:r>
            <a:r>
              <a:rPr lang="tr-TR" dirty="0"/>
              <a:t> </a:t>
            </a:r>
            <a:r>
              <a:rPr lang="tr-TR" dirty="0" smtClean="0"/>
              <a:t>üzerinde </a:t>
            </a:r>
            <a:r>
              <a:rPr lang="tr-TR" dirty="0"/>
              <a:t>sabit bir plaka üzerinde, vinç operatörünün her an görebileceği bir yerde asılı olup olmadığı kontrol edilmelidir</a:t>
            </a:r>
            <a:r>
              <a:rPr lang="tr-TR" dirty="0" smtClean="0"/>
              <a:t>.</a:t>
            </a:r>
            <a:endParaRPr lang="en-US" dirty="0"/>
          </a:p>
        </p:txBody>
      </p:sp>
    </p:spTree>
    <p:extLst>
      <p:ext uri="{BB962C8B-B14F-4D97-AF65-F5344CB8AC3E}">
        <p14:creationId xmlns:p14="http://schemas.microsoft.com/office/powerpoint/2010/main" val="12355865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smtClean="0"/>
              <a:t>- </a:t>
            </a:r>
            <a:r>
              <a:rPr lang="tr-TR" dirty="0"/>
              <a:t>Vincin  genel  güvenliğine  ait  yazılı  bir  talimatın,  vincin  uygun  bir  yerinde okunur şekilde asılı olup olmadığı kontrol edilmelidir.</a:t>
            </a:r>
            <a:endParaRPr lang="en-US" dirty="0"/>
          </a:p>
          <a:p>
            <a:r>
              <a:rPr lang="tr-TR" dirty="0"/>
              <a:t>- Vinç halatı kontrolü yapılmalıdır.</a:t>
            </a:r>
            <a:endParaRPr lang="en-US" dirty="0"/>
          </a:p>
          <a:p>
            <a:r>
              <a:rPr lang="tr-TR" dirty="0" smtClean="0"/>
              <a:t>- Her </a:t>
            </a:r>
            <a:r>
              <a:rPr lang="tr-TR" dirty="0"/>
              <a:t>ne kadar vinç halatı yükü kaldırsa da vinç çeşidine göre üzerinde bulunan diğer halatlar ve bağlantıları da dolaylı olarak yük kaldırma ile ilgilidir. </a:t>
            </a:r>
            <a:r>
              <a:rPr lang="tr-TR" dirty="0" err="1" smtClean="0"/>
              <a:t>Bum</a:t>
            </a:r>
            <a:r>
              <a:rPr lang="tr-TR" dirty="0"/>
              <a:t> </a:t>
            </a:r>
            <a:r>
              <a:rPr lang="tr-TR" dirty="0" smtClean="0"/>
              <a:t>halatı</a:t>
            </a:r>
            <a:r>
              <a:rPr lang="tr-TR" dirty="0"/>
              <a:t>, </a:t>
            </a:r>
            <a:r>
              <a:rPr lang="tr-TR" dirty="0" err="1"/>
              <a:t>bum</a:t>
            </a:r>
            <a:r>
              <a:rPr lang="tr-TR" dirty="0"/>
              <a:t> taşıyıcı halat ve vinç halatı çap ölçüleri, makara veya tambura </a:t>
            </a:r>
            <a:r>
              <a:rPr lang="tr-TR" dirty="0" smtClean="0"/>
              <a:t>sarılı</a:t>
            </a:r>
            <a:r>
              <a:rPr lang="tr-TR" dirty="0"/>
              <a:t> </a:t>
            </a:r>
            <a:r>
              <a:rPr lang="tr-TR" dirty="0" smtClean="0"/>
              <a:t>kısımdan </a:t>
            </a:r>
            <a:r>
              <a:rPr lang="tr-TR" dirty="0"/>
              <a:t>ayrı ayrı ölçülerek yazılmalıdır.</a:t>
            </a:r>
            <a:endParaRPr lang="en-US" dirty="0"/>
          </a:p>
          <a:p>
            <a:endParaRPr lang="en-US" dirty="0"/>
          </a:p>
        </p:txBody>
      </p:sp>
    </p:spTree>
    <p:extLst>
      <p:ext uri="{BB962C8B-B14F-4D97-AF65-F5344CB8AC3E}">
        <p14:creationId xmlns:p14="http://schemas.microsoft.com/office/powerpoint/2010/main" val="18252584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r>
              <a:rPr lang="tr-TR" dirty="0"/>
              <a:t>Kullanılan halatların çaplarının, vincin kapasite cetvelindeki maksimum </a:t>
            </a:r>
            <a:r>
              <a:rPr lang="tr-TR" dirty="0" smtClean="0"/>
              <a:t>ağırlığı</a:t>
            </a:r>
            <a:r>
              <a:rPr lang="tr-TR" dirty="0"/>
              <a:t> </a:t>
            </a:r>
            <a:r>
              <a:rPr lang="tr-TR" dirty="0" smtClean="0"/>
              <a:t>kaldırabilecek </a:t>
            </a:r>
            <a:r>
              <a:rPr lang="tr-TR" dirty="0"/>
              <a:t>ölçülerde olup olmadığı kontrol edilmelidir.</a:t>
            </a:r>
            <a:endParaRPr lang="en-US" dirty="0"/>
          </a:p>
          <a:p>
            <a:r>
              <a:rPr lang="tr-TR" dirty="0" smtClean="0"/>
              <a:t>·Çalışan </a:t>
            </a:r>
            <a:r>
              <a:rPr lang="tr-TR" dirty="0"/>
              <a:t>halatta bir halat </a:t>
            </a:r>
            <a:r>
              <a:rPr lang="tr-TR" dirty="0" err="1"/>
              <a:t>hatvesi</a:t>
            </a:r>
            <a:r>
              <a:rPr lang="tr-TR" dirty="0"/>
              <a:t> boyunca altı veya daha fazla kopuk tel varsa,</a:t>
            </a:r>
            <a:endParaRPr lang="en-US" dirty="0"/>
          </a:p>
          <a:p>
            <a:r>
              <a:rPr lang="tr-TR" dirty="0" smtClean="0"/>
              <a:t>·Askı </a:t>
            </a:r>
            <a:r>
              <a:rPr lang="tr-TR" dirty="0"/>
              <a:t>halatlarında bir </a:t>
            </a:r>
            <a:r>
              <a:rPr lang="tr-TR" dirty="0" err="1"/>
              <a:t>hatvede</a:t>
            </a:r>
            <a:r>
              <a:rPr lang="tr-TR" dirty="0"/>
              <a:t>, bir </a:t>
            </a:r>
            <a:r>
              <a:rPr lang="tr-TR" dirty="0" smtClean="0"/>
              <a:t>kordonda üç </a:t>
            </a:r>
            <a:r>
              <a:rPr lang="tr-TR" dirty="0"/>
              <a:t>veya daha fazla kopuk tel varsa,</a:t>
            </a:r>
            <a:endParaRPr lang="en-US" dirty="0"/>
          </a:p>
          <a:p>
            <a:r>
              <a:rPr lang="tr-TR" dirty="0"/>
              <a:t>· </a:t>
            </a:r>
            <a:r>
              <a:rPr lang="tr-TR" dirty="0" smtClean="0"/>
              <a:t>Halat </a:t>
            </a:r>
            <a:r>
              <a:rPr lang="tr-TR" dirty="0"/>
              <a:t>bağlantı kenarında birden çok kopuk tel varsa,</a:t>
            </a:r>
            <a:endParaRPr lang="en-US" dirty="0"/>
          </a:p>
          <a:p>
            <a:r>
              <a:rPr lang="tr-TR" dirty="0" smtClean="0"/>
              <a:t>· Halat </a:t>
            </a:r>
            <a:r>
              <a:rPr lang="tr-TR" dirty="0"/>
              <a:t>kordonlarının iç yüzeylerinde bir </a:t>
            </a:r>
            <a:r>
              <a:rPr lang="tr-TR" dirty="0" err="1"/>
              <a:t>hatve</a:t>
            </a:r>
            <a:r>
              <a:rPr lang="tr-TR" dirty="0"/>
              <a:t> boyunca birden fazla kopuk tel varsa,</a:t>
            </a:r>
            <a:endParaRPr lang="en-US" dirty="0"/>
          </a:p>
          <a:p>
            <a:r>
              <a:rPr lang="tr-TR" dirty="0" smtClean="0"/>
              <a:t>· Makara </a:t>
            </a:r>
            <a:r>
              <a:rPr lang="tr-TR" dirty="0"/>
              <a:t>ve tamburlardaki aşınma nedeniyle 18 mm halat çapına kadar çaptaki azalma miktarı 1,18 mm veya daha büyükse,</a:t>
            </a:r>
            <a:endParaRPr lang="en-US" dirty="0"/>
          </a:p>
          <a:p>
            <a:r>
              <a:rPr lang="tr-TR" dirty="0" smtClean="0"/>
              <a:t>· 22-28 </a:t>
            </a:r>
            <a:r>
              <a:rPr lang="tr-TR" dirty="0"/>
              <a:t>mm halat çapına kadar çaptaki azalma miktarı 1,6 mm veya daha büyükse</a:t>
            </a:r>
            <a:r>
              <a:rPr lang="tr-TR" dirty="0" smtClean="0"/>
              <a:t>,</a:t>
            </a:r>
            <a:endParaRPr lang="en-US" dirty="0"/>
          </a:p>
        </p:txBody>
      </p:sp>
    </p:spTree>
    <p:extLst>
      <p:ext uri="{BB962C8B-B14F-4D97-AF65-F5344CB8AC3E}">
        <p14:creationId xmlns:p14="http://schemas.microsoft.com/office/powerpoint/2010/main" val="5653348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a:t>· 32-38 mm halat çapına kadar çaptaki azalma miktarı 2.3 mm veya daha büyükse ve halatta ezilme, yassılaşma, uzama meydana gelmişse,</a:t>
            </a:r>
            <a:endParaRPr lang="en-US" dirty="0"/>
          </a:p>
          <a:p>
            <a:r>
              <a:rPr lang="tr-TR" dirty="0"/>
              <a:t>·  Halat iç kısmında meydana gelen korozyon aşırı miktarda ise,</a:t>
            </a:r>
            <a:endParaRPr lang="en-US" dirty="0"/>
          </a:p>
          <a:p>
            <a:r>
              <a:rPr lang="tr-TR" dirty="0"/>
              <a:t>· </a:t>
            </a:r>
            <a:r>
              <a:rPr lang="tr-TR" dirty="0" err="1"/>
              <a:t>Hatve</a:t>
            </a:r>
            <a:r>
              <a:rPr lang="tr-TR" dirty="0"/>
              <a:t> bozulmuş ve kordon uzamışsa,</a:t>
            </a:r>
            <a:endParaRPr lang="en-US" dirty="0"/>
          </a:p>
          <a:p>
            <a:r>
              <a:rPr lang="tr-TR" dirty="0"/>
              <a:t>· Kordon arasında açılma veya sıkışma varsa,</a:t>
            </a:r>
            <a:endParaRPr lang="en-US" dirty="0"/>
          </a:p>
          <a:p>
            <a:r>
              <a:rPr lang="tr-TR" dirty="0"/>
              <a:t>·  Kuş kafesi ve düğümler oluşmuşsa,</a:t>
            </a:r>
            <a:endParaRPr lang="en-US" dirty="0"/>
          </a:p>
          <a:p>
            <a:r>
              <a:rPr lang="tr-TR" dirty="0"/>
              <a:t>·  Halat özü dışarı çıkmışsa,</a:t>
            </a:r>
            <a:endParaRPr lang="en-US" dirty="0"/>
          </a:p>
          <a:p>
            <a:r>
              <a:rPr lang="tr-TR" dirty="0"/>
              <a:t>· Isı zararları, yanmalar, elektrik ark kaynağı zararları oluşmuşsa halatın değişmesi gerektiğini yazınız.</a:t>
            </a:r>
            <a:endParaRPr lang="en-US" dirty="0"/>
          </a:p>
          <a:p>
            <a:endParaRPr lang="en-US" dirty="0"/>
          </a:p>
        </p:txBody>
      </p:sp>
    </p:spTree>
    <p:extLst>
      <p:ext uri="{BB962C8B-B14F-4D97-AF65-F5344CB8AC3E}">
        <p14:creationId xmlns:p14="http://schemas.microsoft.com/office/powerpoint/2010/main" val="39209818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lnSpcReduction="10000"/>
          </a:bodyPr>
          <a:lstStyle/>
          <a:p>
            <a:r>
              <a:rPr lang="tr-TR" dirty="0" smtClean="0"/>
              <a:t>- Halatta </a:t>
            </a:r>
            <a:r>
              <a:rPr lang="tr-TR" dirty="0"/>
              <a:t>korozyona karşı önlem alınıp alınmadığını kontrol ediniz (yağlama).</a:t>
            </a:r>
            <a:endParaRPr lang="en-US" dirty="0"/>
          </a:p>
          <a:p>
            <a:r>
              <a:rPr lang="tr-TR" dirty="0" smtClean="0"/>
              <a:t>- Halat  </a:t>
            </a:r>
            <a:r>
              <a:rPr lang="tr-TR" dirty="0"/>
              <a:t>uçlarının  tambur  üzerine  uygun  yöntemle  bağlanıp  </a:t>
            </a:r>
            <a:r>
              <a:rPr lang="tr-TR" dirty="0" smtClean="0"/>
              <a:t>bağlanmadığını</a:t>
            </a:r>
            <a:r>
              <a:rPr lang="tr-TR" dirty="0"/>
              <a:t> </a:t>
            </a:r>
            <a:r>
              <a:rPr lang="tr-TR" dirty="0" smtClean="0"/>
              <a:t>kontrol </a:t>
            </a:r>
            <a:r>
              <a:rPr lang="tr-TR" dirty="0"/>
              <a:t>ediniz.</a:t>
            </a:r>
            <a:endParaRPr lang="en-US" dirty="0"/>
          </a:p>
          <a:p>
            <a:r>
              <a:rPr lang="tr-TR" dirty="0" smtClean="0"/>
              <a:t>- Halat </a:t>
            </a:r>
            <a:r>
              <a:rPr lang="tr-TR" dirty="0"/>
              <a:t>tambur üzerine düzenli sarılmasını sağlayan halat kılavuzunun ve düzenli halat sarımının olup olmadığını kontrol ediniz.</a:t>
            </a:r>
            <a:endParaRPr lang="en-US" dirty="0"/>
          </a:p>
          <a:p>
            <a:r>
              <a:rPr lang="tr-TR" dirty="0" smtClean="0"/>
              <a:t>- </a:t>
            </a:r>
            <a:r>
              <a:rPr lang="tr-TR" dirty="0" err="1" smtClean="0"/>
              <a:t>Bum</a:t>
            </a:r>
            <a:r>
              <a:rPr lang="tr-TR" dirty="0" smtClean="0"/>
              <a:t> </a:t>
            </a:r>
            <a:r>
              <a:rPr lang="tr-TR" dirty="0"/>
              <a:t>taşıma halatı yapısı ve bağlantılarını kontrol ediniz.</a:t>
            </a:r>
            <a:endParaRPr lang="en-US" dirty="0"/>
          </a:p>
          <a:p>
            <a:r>
              <a:rPr lang="tr-TR" dirty="0" smtClean="0"/>
              <a:t>- Kaldırma   </a:t>
            </a:r>
            <a:r>
              <a:rPr lang="tr-TR" dirty="0"/>
              <a:t>makinelerinde  kullanılan  sabit   makara,   serbest   makara,   denge makarası ve tamburların kullanılan halatın çap, nitelik ve sargı sayısına uygun olarak yapılıp yapılmadığını ve her iki yanlarının halatın atlamasına izin vermeyecek yükseklikte faturalı olup olmadığını kontrol ediniz.</a:t>
            </a:r>
            <a:endParaRPr lang="en-US" dirty="0"/>
          </a:p>
          <a:p>
            <a:r>
              <a:rPr lang="tr-TR" dirty="0" smtClean="0"/>
              <a:t>- Tambur </a:t>
            </a:r>
            <a:r>
              <a:rPr lang="tr-TR" dirty="0"/>
              <a:t>ve makaraların yapılarının kaldırılacak yüke uygun olup olmadığını ve bunların üzerinde halat yivlerinde aşınma, yıpranma, çatlak vb. olup </a:t>
            </a:r>
            <a:r>
              <a:rPr lang="tr-TR" dirty="0" smtClean="0"/>
              <a:t>olmadığını;</a:t>
            </a:r>
            <a:r>
              <a:rPr lang="tr-TR" dirty="0"/>
              <a:t> </a:t>
            </a:r>
            <a:r>
              <a:rPr lang="tr-TR" dirty="0" smtClean="0"/>
              <a:t>sabit</a:t>
            </a:r>
            <a:r>
              <a:rPr lang="tr-TR" dirty="0"/>
              <a:t>, serbest, denge makaralarının dönüşlerini kontrol ediniz.</a:t>
            </a:r>
            <a:endParaRPr lang="en-US" dirty="0"/>
          </a:p>
          <a:p>
            <a:endParaRPr lang="en-US" dirty="0"/>
          </a:p>
        </p:txBody>
      </p:sp>
    </p:spTree>
    <p:extLst>
      <p:ext uri="{BB962C8B-B14F-4D97-AF65-F5344CB8AC3E}">
        <p14:creationId xmlns:p14="http://schemas.microsoft.com/office/powerpoint/2010/main" val="1690379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1.2.5. Hareket İletim Sistemine Göre </a:t>
            </a:r>
            <a:r>
              <a:rPr lang="tr-TR" b="1" dirty="0" err="1"/>
              <a:t>Forklift</a:t>
            </a:r>
            <a:r>
              <a:rPr lang="tr-TR" b="1" dirty="0"/>
              <a:t> </a:t>
            </a:r>
            <a:r>
              <a:rPr lang="tr-TR" b="1" dirty="0" smtClean="0"/>
              <a:t>Çeşitleri</a:t>
            </a:r>
            <a:endParaRPr lang="en-US" dirty="0"/>
          </a:p>
        </p:txBody>
      </p:sp>
      <p:sp>
        <p:nvSpPr>
          <p:cNvPr id="3" name="İçerik Yer Tutucusu 2"/>
          <p:cNvSpPr>
            <a:spLocks noGrp="1"/>
          </p:cNvSpPr>
          <p:nvPr>
            <p:ph idx="1"/>
          </p:nvPr>
        </p:nvSpPr>
        <p:spPr/>
        <p:txBody>
          <a:bodyPr>
            <a:normAutofit/>
          </a:bodyPr>
          <a:lstStyle/>
          <a:p>
            <a:r>
              <a:rPr lang="tr-TR" b="1" dirty="0"/>
              <a:t>1.2.5.1. Debriyajlı </a:t>
            </a:r>
            <a:r>
              <a:rPr lang="tr-TR" b="1" dirty="0" err="1"/>
              <a:t>Forkliftler</a:t>
            </a:r>
            <a:r>
              <a:rPr lang="tr-TR" b="1" dirty="0"/>
              <a:t> (Kumanda ve Kontrol Düzenleri)</a:t>
            </a:r>
            <a:endParaRPr lang="en-US" dirty="0"/>
          </a:p>
          <a:p>
            <a:r>
              <a:rPr lang="tr-TR" dirty="0"/>
              <a:t> </a:t>
            </a:r>
            <a:r>
              <a:rPr lang="tr-TR" dirty="0" smtClean="0"/>
              <a:t>Bu </a:t>
            </a:r>
            <a:r>
              <a:rPr lang="tr-TR" dirty="0" err="1"/>
              <a:t>forkliftlerin</a:t>
            </a:r>
            <a:r>
              <a:rPr lang="tr-TR" dirty="0"/>
              <a:t> yürüyüş sistemleri motordan alınan dönme hareketinin debriyaj dişli kutusu (şanzıman), şaft, diferansiyel, aks aracılığıyla tekerleklere iletilmesinden ibarettir. Makinelerin çalışması sırasında çok sık debriyaj problemi olduğundan üretici firmalar artık bu tip </a:t>
            </a:r>
            <a:r>
              <a:rPr lang="tr-TR" dirty="0" err="1"/>
              <a:t>forkliftleri</a:t>
            </a:r>
            <a:r>
              <a:rPr lang="tr-TR" dirty="0"/>
              <a:t> üretmemektedir.</a:t>
            </a:r>
            <a:endParaRPr lang="en-US" dirty="0"/>
          </a:p>
          <a:p>
            <a:r>
              <a:rPr lang="tr-TR" b="1" dirty="0" smtClean="0"/>
              <a:t>1.2.5.2</a:t>
            </a:r>
            <a:r>
              <a:rPr lang="tr-TR" b="1" dirty="0"/>
              <a:t>. </a:t>
            </a:r>
            <a:r>
              <a:rPr lang="tr-TR" b="1" dirty="0" err="1"/>
              <a:t>Tork</a:t>
            </a:r>
            <a:r>
              <a:rPr lang="tr-TR" b="1" dirty="0"/>
              <a:t> </a:t>
            </a:r>
            <a:r>
              <a:rPr lang="tr-TR" b="1" dirty="0" err="1"/>
              <a:t>Konvertörlü</a:t>
            </a:r>
            <a:r>
              <a:rPr lang="tr-TR" b="1" dirty="0"/>
              <a:t> </a:t>
            </a:r>
            <a:r>
              <a:rPr lang="tr-TR" b="1" dirty="0" err="1"/>
              <a:t>Forkliftler</a:t>
            </a:r>
            <a:r>
              <a:rPr lang="tr-TR" b="1" dirty="0"/>
              <a:t> (Kumanda ve Kontrol Düzenleri)</a:t>
            </a:r>
            <a:endParaRPr lang="en-US" dirty="0"/>
          </a:p>
          <a:p>
            <a:r>
              <a:rPr lang="tr-TR" dirty="0" smtClean="0"/>
              <a:t>Yürüyüş </a:t>
            </a:r>
            <a:r>
              <a:rPr lang="tr-TR" dirty="0"/>
              <a:t>sistemleri, motordan alınan dönme hareketinin </a:t>
            </a:r>
            <a:r>
              <a:rPr lang="tr-TR" dirty="0" err="1"/>
              <a:t>tork</a:t>
            </a:r>
            <a:r>
              <a:rPr lang="tr-TR" dirty="0"/>
              <a:t> </a:t>
            </a:r>
            <a:r>
              <a:rPr lang="tr-TR" dirty="0" err="1"/>
              <a:t>konvertör</a:t>
            </a:r>
            <a:r>
              <a:rPr lang="tr-TR" dirty="0"/>
              <a:t>, şanzıman, şaft, diferansiyel, aks aracılığıyla tekerleklere itilmesinden oluşur. Dizel, benzinli, LPG’li </a:t>
            </a:r>
            <a:r>
              <a:rPr lang="tr-TR" dirty="0" err="1"/>
              <a:t>forkliftlerde</a:t>
            </a:r>
            <a:r>
              <a:rPr lang="tr-TR" dirty="0"/>
              <a:t> yaygın olarak kullanılır. </a:t>
            </a:r>
            <a:r>
              <a:rPr lang="tr-TR" dirty="0" err="1"/>
              <a:t>Tork</a:t>
            </a:r>
            <a:r>
              <a:rPr lang="tr-TR" dirty="0"/>
              <a:t> </a:t>
            </a:r>
            <a:r>
              <a:rPr lang="tr-TR" dirty="0" err="1"/>
              <a:t>konventerli</a:t>
            </a:r>
            <a:r>
              <a:rPr lang="tr-TR" dirty="0"/>
              <a:t> kavrama sistemi genel olarak tüm iş makinelerinde   kullanılır.   Debriyajlı   </a:t>
            </a:r>
            <a:r>
              <a:rPr lang="tr-TR" dirty="0" err="1"/>
              <a:t>forkliftlere</a:t>
            </a:r>
            <a:r>
              <a:rPr lang="tr-TR" dirty="0"/>
              <a:t>   nazaran   operatör   yönünden   kullanım kolaylığı vardır. Bu tip </a:t>
            </a:r>
            <a:r>
              <a:rPr lang="tr-TR" dirty="0" err="1"/>
              <a:t>forkliftlerin</a:t>
            </a:r>
            <a:r>
              <a:rPr lang="tr-TR" dirty="0"/>
              <a:t> aynı zamanda şanzımanları da hidroliktir.</a:t>
            </a:r>
            <a:endParaRPr lang="en-US" dirty="0"/>
          </a:p>
          <a:p>
            <a:endParaRPr lang="en-US" dirty="0"/>
          </a:p>
        </p:txBody>
      </p:sp>
    </p:spTree>
    <p:extLst>
      <p:ext uri="{BB962C8B-B14F-4D97-AF65-F5344CB8AC3E}">
        <p14:creationId xmlns:p14="http://schemas.microsoft.com/office/powerpoint/2010/main" val="13400183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10000"/>
          </a:bodyPr>
          <a:lstStyle/>
          <a:p>
            <a:r>
              <a:rPr lang="tr-TR" dirty="0" smtClean="0"/>
              <a:t>- Kanca </a:t>
            </a:r>
            <a:r>
              <a:rPr lang="tr-TR" dirty="0"/>
              <a:t>kontrolü, kullanılan kancanın;</a:t>
            </a:r>
            <a:endParaRPr lang="en-US" dirty="0"/>
          </a:p>
          <a:p>
            <a:pPr lvl="1"/>
            <a:r>
              <a:rPr lang="tr-TR" dirty="0" smtClean="0"/>
              <a:t>Tipi</a:t>
            </a:r>
            <a:r>
              <a:rPr lang="tr-TR" dirty="0"/>
              <a:t>,</a:t>
            </a:r>
            <a:endParaRPr lang="en-US" dirty="0"/>
          </a:p>
          <a:p>
            <a:pPr lvl="1"/>
            <a:r>
              <a:rPr lang="tr-TR" dirty="0" smtClean="0"/>
              <a:t>Kanca </a:t>
            </a:r>
            <a:r>
              <a:rPr lang="tr-TR" dirty="0"/>
              <a:t>sapı,</a:t>
            </a:r>
            <a:endParaRPr lang="en-US" dirty="0"/>
          </a:p>
          <a:p>
            <a:pPr lvl="1"/>
            <a:r>
              <a:rPr lang="tr-TR" dirty="0" smtClean="0"/>
              <a:t>Kanca </a:t>
            </a:r>
            <a:r>
              <a:rPr lang="tr-TR" dirty="0"/>
              <a:t>ağız açıklığı,</a:t>
            </a:r>
            <a:endParaRPr lang="en-US" dirty="0"/>
          </a:p>
          <a:p>
            <a:pPr lvl="1"/>
            <a:r>
              <a:rPr lang="tr-TR" dirty="0"/>
              <a:t>K</a:t>
            </a:r>
            <a:r>
              <a:rPr lang="tr-TR" dirty="0" smtClean="0"/>
              <a:t>anca   </a:t>
            </a:r>
            <a:r>
              <a:rPr lang="tr-TR" dirty="0"/>
              <a:t>iç   çapını   yazınız.   Kullanılan   kancanın   maksimum   yüke uygunluğunu kontrol ediniz.</a:t>
            </a:r>
            <a:endParaRPr lang="en-US" dirty="0"/>
          </a:p>
          <a:p>
            <a:r>
              <a:rPr lang="tr-TR" dirty="0" smtClean="0"/>
              <a:t>- Kanca </a:t>
            </a:r>
            <a:r>
              <a:rPr lang="tr-TR" dirty="0"/>
              <a:t>üzerinde hiçbir şekilde kaynak işleminin yapılmamış olduğunu kontrol ediniz.</a:t>
            </a:r>
            <a:endParaRPr lang="en-US" dirty="0"/>
          </a:p>
          <a:p>
            <a:r>
              <a:rPr lang="tr-TR" dirty="0" smtClean="0"/>
              <a:t>- </a:t>
            </a:r>
            <a:r>
              <a:rPr lang="tr-TR" dirty="0"/>
              <a:t>Ağırlık kaldırma deney sonrası kanca ölçülerini, kırık ve çatlak olup </a:t>
            </a:r>
            <a:r>
              <a:rPr lang="tr-TR" dirty="0" smtClean="0"/>
              <a:t>olmadığını</a:t>
            </a:r>
            <a:r>
              <a:rPr lang="tr-TR" dirty="0"/>
              <a:t> </a:t>
            </a:r>
            <a:r>
              <a:rPr lang="tr-TR" dirty="0" smtClean="0"/>
              <a:t>kontrol </a:t>
            </a:r>
            <a:r>
              <a:rPr lang="tr-TR" dirty="0"/>
              <a:t>ediniz.</a:t>
            </a:r>
            <a:endParaRPr lang="en-US" dirty="0"/>
          </a:p>
          <a:p>
            <a:r>
              <a:rPr lang="tr-TR" dirty="0" smtClean="0"/>
              <a:t>- Kancanın  </a:t>
            </a:r>
            <a:r>
              <a:rPr lang="tr-TR" dirty="0"/>
              <a:t>yüzeylerinin  düzgün,  pürüzsüz,  </a:t>
            </a:r>
            <a:r>
              <a:rPr lang="tr-TR" dirty="0" err="1"/>
              <a:t>karıncasız</a:t>
            </a:r>
            <a:r>
              <a:rPr lang="tr-TR" dirty="0"/>
              <a:t>  olduğunu,  katmer  ve benzeri kusurların olmadığını kontrol ediniz.</a:t>
            </a:r>
            <a:endParaRPr lang="en-US" dirty="0"/>
          </a:p>
          <a:p>
            <a:r>
              <a:rPr lang="tr-TR" dirty="0" smtClean="0"/>
              <a:t>- Kanca </a:t>
            </a:r>
            <a:r>
              <a:rPr lang="tr-TR" dirty="0"/>
              <a:t>aksına tespit edilen kanca sapının ve kanca aksının dönüşlerini </a:t>
            </a:r>
            <a:r>
              <a:rPr lang="tr-TR" dirty="0" smtClean="0"/>
              <a:t>kontrol</a:t>
            </a:r>
            <a:r>
              <a:rPr lang="tr-TR" dirty="0"/>
              <a:t> </a:t>
            </a:r>
            <a:r>
              <a:rPr lang="tr-TR" dirty="0" smtClean="0"/>
              <a:t>ediniz</a:t>
            </a:r>
            <a:r>
              <a:rPr lang="tr-TR" dirty="0"/>
              <a:t>.</a:t>
            </a:r>
            <a:endParaRPr lang="en-US" dirty="0"/>
          </a:p>
          <a:p>
            <a:r>
              <a:rPr lang="tr-TR" dirty="0" smtClean="0"/>
              <a:t>- Kanca </a:t>
            </a:r>
            <a:r>
              <a:rPr lang="tr-TR" dirty="0"/>
              <a:t>ağız açıklığı, normal açıklığın % 15’inden fazla açılmış ise kancanın kullanılmamasını sağlayınız ve rapora işleyiniz.</a:t>
            </a:r>
            <a:endParaRPr lang="en-US" dirty="0"/>
          </a:p>
          <a:p>
            <a:endParaRPr lang="en-US" dirty="0"/>
          </a:p>
        </p:txBody>
      </p:sp>
    </p:spTree>
    <p:extLst>
      <p:ext uri="{BB962C8B-B14F-4D97-AF65-F5344CB8AC3E}">
        <p14:creationId xmlns:p14="http://schemas.microsoft.com/office/powerpoint/2010/main" val="6742438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10000"/>
          </a:bodyPr>
          <a:lstStyle/>
          <a:p>
            <a:r>
              <a:rPr lang="tr-TR" dirty="0" smtClean="0"/>
              <a:t>- Bir </a:t>
            </a:r>
            <a:r>
              <a:rPr lang="tr-TR" dirty="0"/>
              <a:t>önceki kontrol raporunda belirtilen kanca ölçü değeri ile kontrol </a:t>
            </a:r>
            <a:r>
              <a:rPr lang="tr-TR" dirty="0" smtClean="0"/>
              <a:t>sırasında</a:t>
            </a:r>
            <a:r>
              <a:rPr lang="tr-TR" dirty="0"/>
              <a:t> </a:t>
            </a:r>
            <a:r>
              <a:rPr lang="tr-TR" dirty="0" smtClean="0"/>
              <a:t>ölçülen </a:t>
            </a:r>
            <a:r>
              <a:rPr lang="tr-TR" dirty="0"/>
              <a:t>değerleri karşılaştırarak aradaki farkı kontrol ediniz.</a:t>
            </a:r>
            <a:endParaRPr lang="en-US" dirty="0"/>
          </a:p>
          <a:p>
            <a:r>
              <a:rPr lang="tr-TR" dirty="0" smtClean="0"/>
              <a:t>- </a:t>
            </a:r>
            <a:r>
              <a:rPr lang="tr-TR" dirty="0"/>
              <a:t>Hidrolik veya mekanik destek ayaklarını ve bağlantılarını kontrol ediniz.</a:t>
            </a:r>
            <a:endParaRPr lang="en-US" dirty="0"/>
          </a:p>
          <a:p>
            <a:r>
              <a:rPr lang="tr-TR" dirty="0" smtClean="0"/>
              <a:t>- </a:t>
            </a:r>
            <a:r>
              <a:rPr lang="tr-TR" dirty="0"/>
              <a:t>Elektrikli vinçlerde topraklama olup olmadığını kontrol ediniz.</a:t>
            </a:r>
            <a:endParaRPr lang="en-US" dirty="0"/>
          </a:p>
          <a:p>
            <a:r>
              <a:rPr lang="tr-TR" dirty="0" smtClean="0"/>
              <a:t>- Uzaktan </a:t>
            </a:r>
            <a:r>
              <a:rPr lang="tr-TR" dirty="0"/>
              <a:t>kumanda edilen vinçlerin, kumanda bağlantılarını kontrol ediniz.</a:t>
            </a:r>
            <a:endParaRPr lang="en-US" dirty="0"/>
          </a:p>
          <a:p>
            <a:r>
              <a:rPr lang="tr-TR" dirty="0" smtClean="0"/>
              <a:t>- Vinç </a:t>
            </a:r>
            <a:r>
              <a:rPr lang="tr-TR" dirty="0"/>
              <a:t>periyodik kontrolünde zemin ve hava şartlarına dikkat ediniz. Zeminin, vinçlerin  çalıştığı  yerler  ve  destek  ayaklarını  bastığı  yerler  için  </a:t>
            </a:r>
            <a:r>
              <a:rPr lang="tr-TR" dirty="0" smtClean="0"/>
              <a:t>emniyetli</a:t>
            </a:r>
            <a:r>
              <a:rPr lang="tr-TR" dirty="0"/>
              <a:t> </a:t>
            </a:r>
            <a:r>
              <a:rPr lang="tr-TR" dirty="0" smtClean="0"/>
              <a:t>olmasına </a:t>
            </a:r>
            <a:r>
              <a:rPr lang="tr-TR" dirty="0"/>
              <a:t>dikkat ediniz.</a:t>
            </a:r>
            <a:endParaRPr lang="en-US" dirty="0"/>
          </a:p>
          <a:p>
            <a:r>
              <a:rPr lang="tr-TR" dirty="0" smtClean="0"/>
              <a:t>- Bilhassa </a:t>
            </a:r>
            <a:r>
              <a:rPr lang="tr-TR" dirty="0"/>
              <a:t>kule vinçlerde ve çok yükseğe kaldırılacak yüklerde hava şartlarına, özellikle rüzgâra dikkat ediniz.</a:t>
            </a:r>
            <a:endParaRPr lang="en-US" dirty="0"/>
          </a:p>
          <a:p>
            <a:r>
              <a:rPr lang="tr-TR" dirty="0" smtClean="0"/>
              <a:t>- Vincin </a:t>
            </a:r>
            <a:r>
              <a:rPr lang="tr-TR" dirty="0"/>
              <a:t>yüklü veya yüksüz hareketlerinde yavaş hareket ettirilmelidir, </a:t>
            </a:r>
            <a:r>
              <a:rPr lang="tr-TR" dirty="0" smtClean="0"/>
              <a:t>yüksüz</a:t>
            </a:r>
            <a:r>
              <a:rPr lang="tr-TR" dirty="0"/>
              <a:t> </a:t>
            </a:r>
            <a:r>
              <a:rPr lang="tr-TR" dirty="0" smtClean="0"/>
              <a:t>vincin </a:t>
            </a:r>
            <a:r>
              <a:rPr lang="tr-TR" dirty="0"/>
              <a:t>devrilme olasılığı düşünülmelidir</a:t>
            </a:r>
            <a:r>
              <a:rPr lang="tr-TR" dirty="0" smtClean="0"/>
              <a:t>.</a:t>
            </a:r>
            <a:endParaRPr lang="en-US" dirty="0"/>
          </a:p>
        </p:txBody>
      </p:sp>
    </p:spTree>
    <p:extLst>
      <p:ext uri="{BB962C8B-B14F-4D97-AF65-F5344CB8AC3E}">
        <p14:creationId xmlns:p14="http://schemas.microsoft.com/office/powerpoint/2010/main" val="32102562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dirty="0" smtClean="0"/>
              <a:t>- Kule  </a:t>
            </a:r>
            <a:r>
              <a:rPr lang="tr-TR" dirty="0"/>
              <a:t>vinçlerde  vinci  periyodik  kontrol  sonrası  terk  etmeden  kule  frenini gevşetip vincin rüzgâr yönünde dönüp dönmediğini kontrol ediniz.</a:t>
            </a:r>
            <a:endParaRPr lang="en-US" dirty="0"/>
          </a:p>
          <a:p>
            <a:pPr lvl="1"/>
            <a:r>
              <a:rPr lang="tr-TR" dirty="0" smtClean="0"/>
              <a:t>Kule </a:t>
            </a:r>
            <a:r>
              <a:rPr lang="tr-TR" dirty="0"/>
              <a:t>freninin çalışıp çalışmadığını kontrol ediniz.</a:t>
            </a:r>
            <a:endParaRPr lang="en-US" dirty="0"/>
          </a:p>
          <a:p>
            <a:pPr lvl="1"/>
            <a:r>
              <a:rPr lang="tr-TR" dirty="0" smtClean="0"/>
              <a:t>Vinç   </a:t>
            </a:r>
            <a:r>
              <a:rPr lang="tr-TR" dirty="0"/>
              <a:t>denge   emniyet   limit   </a:t>
            </a:r>
            <a:r>
              <a:rPr lang="tr-TR" dirty="0" err="1"/>
              <a:t>sviçleri</a:t>
            </a:r>
            <a:r>
              <a:rPr lang="tr-TR" dirty="0"/>
              <a:t>   ve   aşırı   yük   testinin   yapılıp yapılmadığını kontrol ediniz.</a:t>
            </a:r>
            <a:endParaRPr lang="en-US" dirty="0"/>
          </a:p>
          <a:p>
            <a:pPr lvl="1"/>
            <a:r>
              <a:rPr lang="tr-TR" dirty="0" smtClean="0"/>
              <a:t>Ani  </a:t>
            </a:r>
            <a:r>
              <a:rPr lang="tr-TR" dirty="0"/>
              <a:t>elektrik  kesilmelerinde,  yük  fren  testinin  yapılıp  </a:t>
            </a:r>
            <a:r>
              <a:rPr lang="tr-TR" dirty="0" smtClean="0"/>
              <a:t>yapılmadığını kontrol </a:t>
            </a:r>
            <a:r>
              <a:rPr lang="tr-TR" dirty="0"/>
              <a:t>ediniz.</a:t>
            </a:r>
            <a:endParaRPr lang="en-US" dirty="0"/>
          </a:p>
          <a:p>
            <a:pPr lvl="1"/>
            <a:r>
              <a:rPr lang="tr-TR" dirty="0" smtClean="0"/>
              <a:t>Kule </a:t>
            </a:r>
            <a:r>
              <a:rPr lang="tr-TR" dirty="0"/>
              <a:t>vinçlerde kule kilidinin seyir hâlinde kullanmasına dikkat </a:t>
            </a:r>
            <a:r>
              <a:rPr lang="tr-TR" dirty="0" smtClean="0"/>
              <a:t>ediniz.</a:t>
            </a:r>
            <a:r>
              <a:rPr lang="tr-TR" dirty="0"/>
              <a:t> </a:t>
            </a:r>
            <a:r>
              <a:rPr lang="tr-TR" dirty="0" smtClean="0"/>
              <a:t>Çalışırken </a:t>
            </a:r>
            <a:r>
              <a:rPr lang="tr-TR" dirty="0"/>
              <a:t>kilidin  açık olup olmadığını kontrol ediniz.</a:t>
            </a:r>
            <a:endParaRPr lang="en-US" dirty="0"/>
          </a:p>
          <a:p>
            <a:r>
              <a:rPr lang="tr-TR" dirty="0" smtClean="0"/>
              <a:t>- Araba</a:t>
            </a:r>
            <a:r>
              <a:rPr lang="tr-TR" dirty="0"/>
              <a:t>, köprü raylarında ve bağlantılarında çatlama, kırılma olup </a:t>
            </a:r>
            <a:r>
              <a:rPr lang="tr-TR" dirty="0" smtClean="0"/>
              <a:t>olmadığını</a:t>
            </a:r>
            <a:r>
              <a:rPr lang="tr-TR" dirty="0"/>
              <a:t> </a:t>
            </a:r>
            <a:r>
              <a:rPr lang="tr-TR" dirty="0" smtClean="0"/>
              <a:t>kontrol </a:t>
            </a:r>
            <a:r>
              <a:rPr lang="tr-TR" dirty="0"/>
              <a:t>ediniz.</a:t>
            </a:r>
            <a:endParaRPr lang="en-US" dirty="0"/>
          </a:p>
          <a:p>
            <a:r>
              <a:rPr lang="tr-TR" dirty="0" smtClean="0"/>
              <a:t>- Tekerleklerin </a:t>
            </a:r>
            <a:r>
              <a:rPr lang="tr-TR" dirty="0"/>
              <a:t>eskime, sıkıştırma, kaydırma ve aşınma dolayısıyla atlama yapıp </a:t>
            </a:r>
            <a:r>
              <a:rPr lang="tr-TR" dirty="0" smtClean="0"/>
              <a:t>yapmadığını kontrol </a:t>
            </a:r>
            <a:r>
              <a:rPr lang="tr-TR" dirty="0"/>
              <a:t>ediniz.</a:t>
            </a:r>
            <a:endParaRPr lang="en-US" dirty="0"/>
          </a:p>
          <a:p>
            <a:r>
              <a:rPr lang="tr-TR" dirty="0" smtClean="0"/>
              <a:t>- Mekanik  </a:t>
            </a:r>
            <a:r>
              <a:rPr lang="tr-TR" dirty="0"/>
              <a:t>parçalarda  gevşeme,  kırılma  ve  çatlama,  kasılma  olup  </a:t>
            </a:r>
            <a:r>
              <a:rPr lang="tr-TR" dirty="0" smtClean="0"/>
              <a:t>olmadığını</a:t>
            </a:r>
            <a:r>
              <a:rPr lang="tr-TR" dirty="0"/>
              <a:t> </a:t>
            </a:r>
            <a:r>
              <a:rPr lang="tr-TR" dirty="0" smtClean="0"/>
              <a:t>kontrol </a:t>
            </a:r>
            <a:r>
              <a:rPr lang="tr-TR" dirty="0"/>
              <a:t>ediniz.</a:t>
            </a:r>
            <a:endParaRPr lang="en-US" dirty="0"/>
          </a:p>
          <a:p>
            <a:endParaRPr lang="en-US" dirty="0"/>
          </a:p>
        </p:txBody>
      </p:sp>
    </p:spTree>
    <p:extLst>
      <p:ext uri="{BB962C8B-B14F-4D97-AF65-F5344CB8AC3E}">
        <p14:creationId xmlns:p14="http://schemas.microsoft.com/office/powerpoint/2010/main" val="2834843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p:txBody>
          <a:bodyPr/>
          <a:lstStyle/>
          <a:p>
            <a:r>
              <a:rPr lang="tr-TR" dirty="0" smtClean="0"/>
              <a:t>- Yük  </a:t>
            </a:r>
            <a:r>
              <a:rPr lang="tr-TR" dirty="0"/>
              <a:t>bir  vinç  ile  daima  </a:t>
            </a:r>
            <a:r>
              <a:rPr lang="tr-TR" dirty="0" err="1"/>
              <a:t>şakülünde</a:t>
            </a:r>
            <a:r>
              <a:rPr lang="tr-TR" dirty="0"/>
              <a:t>  (dikey)  kaldırılmalıdır.  Yük  kaldırılırken halatın ekseni yatay eksene dik doğrultuda olmalıdır. Aksi takdirde vinç, bir kısım kuvvetlerin etkisi altında kalır. Vinçler bu yabancı kuvvetleri karşılayacak şekilde tasarlanmamıştır. Aynı zamanda yük salınıma geçer ve aşağıdaki ciddi kazalara neden olabilir.</a:t>
            </a:r>
            <a:endParaRPr lang="en-US" dirty="0"/>
          </a:p>
          <a:p>
            <a:pPr lvl="1"/>
            <a:r>
              <a:rPr lang="tr-TR" dirty="0" smtClean="0"/>
              <a:t>Vinç </a:t>
            </a:r>
            <a:r>
              <a:rPr lang="tr-TR" dirty="0"/>
              <a:t>devrilebilir.</a:t>
            </a:r>
            <a:endParaRPr lang="en-US" dirty="0"/>
          </a:p>
          <a:p>
            <a:pPr lvl="1"/>
            <a:r>
              <a:rPr lang="tr-TR" dirty="0" smtClean="0"/>
              <a:t>Yük </a:t>
            </a:r>
            <a:r>
              <a:rPr lang="tr-TR" dirty="0"/>
              <a:t>salınıma geçtiği anda vinç devrilebilir.</a:t>
            </a:r>
            <a:endParaRPr lang="en-US" dirty="0"/>
          </a:p>
          <a:p>
            <a:pPr lvl="1"/>
            <a:r>
              <a:rPr lang="tr-TR" dirty="0" smtClean="0"/>
              <a:t>Yük </a:t>
            </a:r>
            <a:r>
              <a:rPr lang="tr-TR" dirty="0"/>
              <a:t>insana ve ekipmanlara çarpabilir.</a:t>
            </a:r>
            <a:endParaRPr lang="en-US" dirty="0"/>
          </a:p>
          <a:p>
            <a:pPr lvl="1"/>
            <a:r>
              <a:rPr lang="tr-TR" dirty="0" err="1" smtClean="0"/>
              <a:t>Bum</a:t>
            </a:r>
            <a:r>
              <a:rPr lang="tr-TR" dirty="0" smtClean="0"/>
              <a:t> </a:t>
            </a:r>
            <a:r>
              <a:rPr lang="tr-TR" dirty="0"/>
              <a:t>parçalanır, kopabilir ve kabin üzerine düşebilir.</a:t>
            </a:r>
            <a:endParaRPr lang="en-US" dirty="0"/>
          </a:p>
          <a:p>
            <a:endParaRPr lang="en-US" dirty="0"/>
          </a:p>
        </p:txBody>
      </p:sp>
    </p:spTree>
    <p:extLst>
      <p:ext uri="{BB962C8B-B14F-4D97-AF65-F5344CB8AC3E}">
        <p14:creationId xmlns:p14="http://schemas.microsoft.com/office/powerpoint/2010/main" val="26705799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smtClean="0"/>
              <a:t>- Bir </a:t>
            </a:r>
            <a:r>
              <a:rPr lang="tr-TR" dirty="0"/>
              <a:t>vincin periyodik olarak tüm mekanik, elektrik ve hidrolik aksamı kontrol edilmeli tespit edilen eksiklikler, arızalar ve tehlikeli durumlar periyodik kontrol listesi ve raporuna yazılmalıdır.</a:t>
            </a:r>
            <a:endParaRPr lang="en-US" dirty="0"/>
          </a:p>
          <a:p>
            <a:r>
              <a:rPr lang="tr-TR" dirty="0" smtClean="0"/>
              <a:t>- Destek </a:t>
            </a:r>
            <a:r>
              <a:rPr lang="tr-TR" dirty="0"/>
              <a:t>ayak liftlerinde kaçak tespit edilmiş ise ayaklar sabitlenerek (</a:t>
            </a:r>
            <a:r>
              <a:rPr lang="tr-TR" dirty="0" smtClean="0"/>
              <a:t>beslenerek)</a:t>
            </a:r>
            <a:r>
              <a:rPr lang="tr-TR" dirty="0"/>
              <a:t> </a:t>
            </a:r>
            <a:r>
              <a:rPr lang="tr-TR" dirty="0" smtClean="0"/>
              <a:t>vinç </a:t>
            </a:r>
            <a:r>
              <a:rPr lang="tr-TR" dirty="0"/>
              <a:t>yük testi yapılabilir. Periyodik kontrol listesine ve raporuna ayak liftleri kaçakları yazılır.</a:t>
            </a:r>
            <a:endParaRPr lang="en-US" dirty="0"/>
          </a:p>
          <a:p>
            <a:r>
              <a:rPr lang="tr-TR" dirty="0" smtClean="0"/>
              <a:t>- Vinç </a:t>
            </a:r>
            <a:r>
              <a:rPr lang="tr-TR" dirty="0"/>
              <a:t>periyodik kontrol listesi ve raporu eksiksiz doldurulmalı, bulunan eksikler </a:t>
            </a:r>
            <a:r>
              <a:rPr lang="tr-TR" dirty="0" smtClean="0"/>
              <a:t>ayrıca belirtilmelidir</a:t>
            </a:r>
            <a:r>
              <a:rPr lang="tr-TR" dirty="0"/>
              <a:t>.</a:t>
            </a:r>
            <a:endParaRPr lang="en-US" dirty="0"/>
          </a:p>
          <a:p>
            <a:r>
              <a:rPr lang="tr-TR" dirty="0"/>
              <a:t> </a:t>
            </a:r>
            <a:endParaRPr lang="en-US" dirty="0"/>
          </a:p>
          <a:p>
            <a:endParaRPr lang="en-US" dirty="0"/>
          </a:p>
        </p:txBody>
      </p:sp>
    </p:spTree>
    <p:extLst>
      <p:ext uri="{BB962C8B-B14F-4D97-AF65-F5344CB8AC3E}">
        <p14:creationId xmlns:p14="http://schemas.microsoft.com/office/powerpoint/2010/main" val="35424145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 </a:t>
            </a:r>
            <a:r>
              <a:rPr lang="tr-TR" b="1" dirty="0" smtClean="0"/>
              <a:t>Arıza</a:t>
            </a:r>
            <a:endParaRPr lang="en-US" dirty="0"/>
          </a:p>
        </p:txBody>
      </p:sp>
      <p:sp>
        <p:nvSpPr>
          <p:cNvPr id="3" name="İçerik Yer Tutucusu 2"/>
          <p:cNvSpPr>
            <a:spLocks noGrp="1"/>
          </p:cNvSpPr>
          <p:nvPr>
            <p:ph idx="1"/>
          </p:nvPr>
        </p:nvSpPr>
        <p:spPr/>
        <p:txBody>
          <a:bodyPr>
            <a:normAutofit/>
          </a:bodyPr>
          <a:lstStyle/>
          <a:p>
            <a:r>
              <a:rPr lang="tr-TR" dirty="0"/>
              <a:t>İş makinelerinin yapı ve </a:t>
            </a:r>
            <a:r>
              <a:rPr lang="tr-TR" dirty="0" err="1"/>
              <a:t>fonskiyonlarının</a:t>
            </a:r>
            <a:r>
              <a:rPr lang="tr-TR" dirty="0"/>
              <a:t> birbirinden farklı olması, bu makinelerde oluşabilecek hasarın da çok farklı olmasını beraberinde getirecektir. Bu nedenle bu bölümde tüm arızalardan söz edilmeyecek ancak bir operatörün genel olarak karşılaşabileceği arızalar ve nedenleri anlatılmaya çalışılacaktır.</a:t>
            </a:r>
            <a:endParaRPr lang="en-US" dirty="0"/>
          </a:p>
          <a:p>
            <a:r>
              <a:rPr lang="tr-TR" dirty="0"/>
              <a:t> </a:t>
            </a:r>
            <a:r>
              <a:rPr lang="tr-TR" dirty="0" smtClean="0"/>
              <a:t>Makinenin </a:t>
            </a:r>
            <a:r>
              <a:rPr lang="tr-TR" dirty="0"/>
              <a:t>arıza yapmaması veya az arıza yapması ancak iyi bir bakım ve kullanımla sağlanabilir. Arızanın tespitinde göz önünde bulundurulacak ana kaide “Önce basit </a:t>
            </a:r>
            <a:r>
              <a:rPr lang="tr-TR" dirty="0" smtClean="0"/>
              <a:t>şeyleri</a:t>
            </a:r>
            <a:r>
              <a:rPr lang="tr-TR" dirty="0"/>
              <a:t> </a:t>
            </a:r>
            <a:r>
              <a:rPr lang="tr-TR" dirty="0" smtClean="0"/>
              <a:t>kontrol </a:t>
            </a:r>
            <a:r>
              <a:rPr lang="tr-TR" dirty="0"/>
              <a:t>et!” olmalıdır. Hava filtresinin değiştirilmesi, sıvı seviyelerinin kontrolü, basit ayarların kontrolü vb. işlemlerin yapılması ile ileride ortaya çıkabilecek arızaların önüne geçilebilir.</a:t>
            </a:r>
            <a:endParaRPr lang="en-US" dirty="0"/>
          </a:p>
          <a:p>
            <a:endParaRPr lang="en-US" dirty="0"/>
          </a:p>
        </p:txBody>
      </p:sp>
    </p:spTree>
    <p:extLst>
      <p:ext uri="{BB962C8B-B14F-4D97-AF65-F5344CB8AC3E}">
        <p14:creationId xmlns:p14="http://schemas.microsoft.com/office/powerpoint/2010/main" val="20856931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a:t>İş makinelerinde arıza belirtisi:</a:t>
            </a:r>
            <a:endParaRPr lang="en-US" dirty="0"/>
          </a:p>
          <a:p>
            <a:pPr lvl="1"/>
            <a:r>
              <a:rPr lang="tr-TR" dirty="0" smtClean="0"/>
              <a:t>Makinenin </a:t>
            </a:r>
            <a:r>
              <a:rPr lang="tr-TR" dirty="0"/>
              <a:t>çalışırken çıkardığı anormal ses,</a:t>
            </a:r>
            <a:endParaRPr lang="en-US" dirty="0"/>
          </a:p>
          <a:p>
            <a:pPr lvl="1"/>
            <a:r>
              <a:rPr lang="tr-TR" dirty="0" smtClean="0"/>
              <a:t>Kumanda </a:t>
            </a:r>
            <a:r>
              <a:rPr lang="tr-TR" dirty="0"/>
              <a:t>panosunda göstergelerdeki değerin normal değerin dışına çıkması,</a:t>
            </a:r>
            <a:endParaRPr lang="en-US" dirty="0"/>
          </a:p>
          <a:p>
            <a:pPr lvl="1"/>
            <a:r>
              <a:rPr lang="tr-TR" dirty="0" smtClean="0"/>
              <a:t>Makinenin </a:t>
            </a:r>
            <a:r>
              <a:rPr lang="tr-TR" dirty="0"/>
              <a:t>iş yapma gücünün düşmesi şeklinde ortaya çıkar.</a:t>
            </a:r>
            <a:endParaRPr lang="en-US" dirty="0"/>
          </a:p>
          <a:p>
            <a:r>
              <a:rPr lang="tr-TR" dirty="0"/>
              <a:t> </a:t>
            </a:r>
            <a:endParaRPr lang="en-US" dirty="0"/>
          </a:p>
          <a:p>
            <a:endParaRPr lang="en-US" dirty="0"/>
          </a:p>
        </p:txBody>
      </p:sp>
    </p:spTree>
    <p:extLst>
      <p:ext uri="{BB962C8B-B14F-4D97-AF65-F5344CB8AC3E}">
        <p14:creationId xmlns:p14="http://schemas.microsoft.com/office/powerpoint/2010/main" val="157442064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2.6.1. Çıkardıkları Sese Göre </a:t>
            </a:r>
            <a:r>
              <a:rPr lang="tr-TR" b="1" dirty="0" smtClean="0"/>
              <a:t>Arıza</a:t>
            </a:r>
            <a:endParaRPr lang="en-US" dirty="0"/>
          </a:p>
        </p:txBody>
      </p:sp>
      <p:sp>
        <p:nvSpPr>
          <p:cNvPr id="3" name="İçerik Yer Tutucusu 2"/>
          <p:cNvSpPr>
            <a:spLocks noGrp="1"/>
          </p:cNvSpPr>
          <p:nvPr>
            <p:ph idx="1"/>
          </p:nvPr>
        </p:nvSpPr>
        <p:spPr/>
        <p:txBody>
          <a:bodyPr/>
          <a:lstStyle/>
          <a:p>
            <a:r>
              <a:rPr lang="tr-TR" dirty="0"/>
              <a:t>İş  makinesi  dururken  yapılan  kontroller  kadar  hareket  hâlinde  çıkardığı  anormal sesleri dinlemek de önemlidir. Bazı parçaların çalışması sırasında çıkardığı sesler, meydana gelebilecek arızanın ilk habercisidir. Çıkan anormal sesler gürültüye dönüştüğünde geç kalınmış olabilir.</a:t>
            </a:r>
            <a:endParaRPr lang="en-US" dirty="0"/>
          </a:p>
          <a:p>
            <a:r>
              <a:rPr lang="tr-TR" dirty="0" smtClean="0"/>
              <a:t>Bir </a:t>
            </a:r>
            <a:r>
              <a:rPr lang="tr-TR" dirty="0"/>
              <a:t>makinenin çalışma sırasında çıkardığı normal seslerin, anormal ses ve gürültüden ayırt edilmesi zamanla ve deneyimle elde edilir. Operatörün her gün dinlediği seslerden birinin değiştiğini fark etmesi, arızanın önüne geçmek için ilk uyarı olur.</a:t>
            </a:r>
            <a:endParaRPr lang="en-US" dirty="0"/>
          </a:p>
          <a:p>
            <a:endParaRPr lang="en-US" dirty="0"/>
          </a:p>
        </p:txBody>
      </p:sp>
    </p:spTree>
    <p:extLst>
      <p:ext uri="{BB962C8B-B14F-4D97-AF65-F5344CB8AC3E}">
        <p14:creationId xmlns:p14="http://schemas.microsoft.com/office/powerpoint/2010/main" val="8993481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2.6.2. Düzensiz Şekildeki </a:t>
            </a:r>
            <a:r>
              <a:rPr lang="tr-TR" b="1" dirty="0" smtClean="0"/>
              <a:t>Sesler</a:t>
            </a:r>
            <a:endParaRPr lang="en-US" dirty="0"/>
          </a:p>
        </p:txBody>
      </p:sp>
      <p:sp>
        <p:nvSpPr>
          <p:cNvPr id="3" name="İçerik Yer Tutucusu 2"/>
          <p:cNvSpPr>
            <a:spLocks noGrp="1"/>
          </p:cNvSpPr>
          <p:nvPr>
            <p:ph idx="1"/>
          </p:nvPr>
        </p:nvSpPr>
        <p:spPr/>
        <p:txBody>
          <a:bodyPr/>
          <a:lstStyle/>
          <a:p>
            <a:r>
              <a:rPr lang="tr-TR" dirty="0"/>
              <a:t>Düzensiz şekilde çıkan sesler çoğunlukla gevşek olan hareketli parçaları, etrafı ve </a:t>
            </a:r>
            <a:r>
              <a:rPr lang="tr-TR" dirty="0" smtClean="0"/>
              <a:t>altı</a:t>
            </a:r>
            <a:r>
              <a:rPr lang="tr-TR" dirty="0"/>
              <a:t> </a:t>
            </a:r>
            <a:r>
              <a:rPr lang="tr-TR" dirty="0" smtClean="0"/>
              <a:t>göz </a:t>
            </a:r>
            <a:r>
              <a:rPr lang="tr-TR" dirty="0"/>
              <a:t>ve elle kontrol edilerek anormal sesi çıkaran parça bulunabilir.</a:t>
            </a:r>
            <a:endParaRPr lang="en-US" dirty="0"/>
          </a:p>
          <a:p>
            <a:r>
              <a:rPr lang="tr-TR" dirty="0"/>
              <a:t> </a:t>
            </a:r>
            <a:endParaRPr lang="en-US" dirty="0"/>
          </a:p>
          <a:p>
            <a:endParaRPr lang="en-US" dirty="0"/>
          </a:p>
        </p:txBody>
      </p:sp>
    </p:spTree>
    <p:extLst>
      <p:ext uri="{BB962C8B-B14F-4D97-AF65-F5344CB8AC3E}">
        <p14:creationId xmlns:p14="http://schemas.microsoft.com/office/powerpoint/2010/main" val="21970207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2.6.3. Düzenli Şekildeki </a:t>
            </a:r>
            <a:r>
              <a:rPr lang="tr-TR" b="1" dirty="0" smtClean="0"/>
              <a:t>Sesler</a:t>
            </a:r>
            <a:endParaRPr lang="en-US" dirty="0"/>
          </a:p>
        </p:txBody>
      </p:sp>
      <p:sp>
        <p:nvSpPr>
          <p:cNvPr id="3" name="İçerik Yer Tutucusu 2"/>
          <p:cNvSpPr>
            <a:spLocks noGrp="1"/>
          </p:cNvSpPr>
          <p:nvPr>
            <p:ph idx="1"/>
          </p:nvPr>
        </p:nvSpPr>
        <p:spPr/>
        <p:txBody>
          <a:bodyPr>
            <a:normAutofit lnSpcReduction="10000"/>
          </a:bodyPr>
          <a:lstStyle/>
          <a:p>
            <a:r>
              <a:rPr lang="tr-TR" dirty="0"/>
              <a:t>Düzenli şekilde çıkan anormal sesler, çeşitli arızaların nedeni olabilir. Bu tip sesler:</a:t>
            </a:r>
            <a:endParaRPr lang="en-US" dirty="0"/>
          </a:p>
          <a:p>
            <a:r>
              <a:rPr lang="tr-TR" b="1" dirty="0" smtClean="0"/>
              <a:t>Vuruntu </a:t>
            </a:r>
            <a:r>
              <a:rPr lang="tr-TR" b="1" dirty="0"/>
              <a:t>sesi: </a:t>
            </a:r>
            <a:r>
              <a:rPr lang="tr-TR" dirty="0"/>
              <a:t>Motor ana kol yataklarından veya piston piminden gelir. Ana yataklarda rölanti ve üzerindeki devirlerde boğuk bir vuruntu şeklindedir</a:t>
            </a:r>
            <a:r>
              <a:rPr lang="tr-TR" dirty="0" smtClean="0"/>
              <a:t>.</a:t>
            </a:r>
            <a:endParaRPr lang="en-US" dirty="0"/>
          </a:p>
          <a:p>
            <a:r>
              <a:rPr lang="tr-TR" dirty="0"/>
              <a:t>Kol  yataklarında  motor  devri  arttıkça  devirle  doğru  orantılı  olarak  artan  sert  bir vuruntu şeklindedir.</a:t>
            </a:r>
            <a:endParaRPr lang="en-US" dirty="0"/>
          </a:p>
          <a:p>
            <a:r>
              <a:rPr lang="tr-TR" dirty="0" smtClean="0"/>
              <a:t>Piston </a:t>
            </a:r>
            <a:r>
              <a:rPr lang="tr-TR" dirty="0"/>
              <a:t>pimi burcunun aşınmasında ise balyoz darbesini andıran vuruntu şeklindedir.</a:t>
            </a:r>
            <a:endParaRPr lang="en-US" dirty="0"/>
          </a:p>
          <a:p>
            <a:r>
              <a:rPr lang="tr-TR" b="1" dirty="0" smtClean="0"/>
              <a:t>Şakırtı  </a:t>
            </a:r>
            <a:r>
              <a:rPr lang="tr-TR" b="1" dirty="0"/>
              <a:t>sesi:  </a:t>
            </a:r>
            <a:r>
              <a:rPr lang="tr-TR" dirty="0"/>
              <a:t>Motor  düşük  devirdeyken  duyulan   şakırtı  sesi,  supapların ayarsızlığını gösterir.</a:t>
            </a:r>
            <a:endParaRPr lang="en-US" dirty="0"/>
          </a:p>
          <a:p>
            <a:r>
              <a:rPr lang="tr-TR" b="1" dirty="0" smtClean="0"/>
              <a:t>Vınlama </a:t>
            </a:r>
            <a:r>
              <a:rPr lang="tr-TR" b="1" dirty="0"/>
              <a:t>sesi: </a:t>
            </a:r>
            <a:r>
              <a:rPr lang="tr-TR" dirty="0"/>
              <a:t>Dönen herhangi bir parçanın yataklarının veya rulmanın yağsız kalması veya </a:t>
            </a:r>
            <a:r>
              <a:rPr lang="tr-TR" dirty="0" smtClean="0"/>
              <a:t>aşınmasından </a:t>
            </a:r>
            <a:r>
              <a:rPr lang="tr-TR" dirty="0"/>
              <a:t>olabilir</a:t>
            </a:r>
            <a:r>
              <a:rPr lang="tr-TR" dirty="0" smtClean="0"/>
              <a:t>.</a:t>
            </a:r>
          </a:p>
          <a:p>
            <a:r>
              <a:rPr lang="tr-TR" b="1" dirty="0"/>
              <a:t>Uğultu sesi: </a:t>
            </a:r>
            <a:r>
              <a:rPr lang="tr-TR" dirty="0"/>
              <a:t>Makine hızlandıkça artan uğultulu gürültüler kardan milinden, arka dingilinden veya tekerleklerden gelebilir.</a:t>
            </a:r>
            <a:endParaRPr lang="en-US" dirty="0"/>
          </a:p>
        </p:txBody>
      </p:sp>
    </p:spTree>
    <p:extLst>
      <p:ext uri="{BB962C8B-B14F-4D97-AF65-F5344CB8AC3E}">
        <p14:creationId xmlns:p14="http://schemas.microsoft.com/office/powerpoint/2010/main" val="4039253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b="1" dirty="0"/>
              <a:t>1.2.5.3. Hidrostatik </a:t>
            </a:r>
            <a:r>
              <a:rPr lang="tr-TR" b="1" dirty="0" err="1"/>
              <a:t>Forkliftler</a:t>
            </a:r>
            <a:r>
              <a:rPr lang="tr-TR" b="1" dirty="0"/>
              <a:t> (Kumanda ve Kontrol Düzenleri)</a:t>
            </a:r>
            <a:endParaRPr lang="en-US" dirty="0"/>
          </a:p>
          <a:p>
            <a:r>
              <a:rPr lang="tr-TR" dirty="0"/>
              <a:t> </a:t>
            </a:r>
            <a:r>
              <a:rPr lang="tr-TR" dirty="0" smtClean="0"/>
              <a:t>Klasik </a:t>
            </a:r>
            <a:r>
              <a:rPr lang="tr-TR" dirty="0"/>
              <a:t>yürüyüş sistemi bu </a:t>
            </a:r>
            <a:r>
              <a:rPr lang="tr-TR" dirty="0" err="1"/>
              <a:t>forkliftlerde</a:t>
            </a:r>
            <a:r>
              <a:rPr lang="tr-TR" dirty="0"/>
              <a:t> yoktur. Yani kavrama (</a:t>
            </a:r>
            <a:r>
              <a:rPr lang="tr-TR" dirty="0" err="1"/>
              <a:t>tork</a:t>
            </a:r>
            <a:r>
              <a:rPr lang="tr-TR" dirty="0"/>
              <a:t> </a:t>
            </a:r>
            <a:r>
              <a:rPr lang="tr-TR" dirty="0" err="1"/>
              <a:t>konvertör</a:t>
            </a:r>
            <a:r>
              <a:rPr lang="tr-TR" dirty="0"/>
              <a:t> veya debriyaj), şanzıman, şaft, diferansiyel gibi hareket iletim elemanları kaldırılmış, bunların yerine hidrostatik pompa ve hidrostatik motor konulmuştur. Basınçlı hidrolik yağ ile döndürülen hidrostatik motorlar doğrudan (direkt) tekerlekleri döndürür. Basıncı oluşturan hidrostatik yağ pompası ana motordan tahrik alır. Elektrikli modellerde pompa dönüşü bir elektrik motoru ile sağlanır.</a:t>
            </a:r>
            <a:endParaRPr lang="en-US" dirty="0"/>
          </a:p>
          <a:p>
            <a:r>
              <a:rPr lang="tr-TR" b="1" dirty="0" smtClean="0"/>
              <a:t>1.2.5.4</a:t>
            </a:r>
            <a:r>
              <a:rPr lang="tr-TR" b="1" dirty="0"/>
              <a:t>. Elektrik Motorlu </a:t>
            </a:r>
            <a:r>
              <a:rPr lang="tr-TR" b="1" dirty="0" err="1"/>
              <a:t>Forkliftler</a:t>
            </a:r>
            <a:r>
              <a:rPr lang="tr-TR" b="1" dirty="0"/>
              <a:t> (Kumanda ve Kontrol Düzenleri)</a:t>
            </a:r>
            <a:endParaRPr lang="en-US" dirty="0"/>
          </a:p>
          <a:p>
            <a:r>
              <a:rPr lang="tr-TR" dirty="0" smtClean="0"/>
              <a:t>Elektrikli </a:t>
            </a:r>
            <a:r>
              <a:rPr lang="tr-TR" dirty="0" err="1"/>
              <a:t>forkliftlerde</a:t>
            </a:r>
            <a:r>
              <a:rPr lang="tr-TR" dirty="0"/>
              <a:t> yürüyüş, akü grubundan beslenen elektrik motorlarının tekerleklere </a:t>
            </a:r>
            <a:r>
              <a:rPr lang="tr-TR" dirty="0" err="1"/>
              <a:t>akuple</a:t>
            </a:r>
            <a:r>
              <a:rPr lang="tr-TR" dirty="0"/>
              <a:t> bağlanmasıyla sağlanır. Bu şekilde makine, elektrik motorlarının döndürme hareketi ile yürüyüş yapar.</a:t>
            </a:r>
            <a:endParaRPr lang="en-US" dirty="0"/>
          </a:p>
          <a:p>
            <a:endParaRPr lang="en-US" dirty="0"/>
          </a:p>
        </p:txBody>
      </p:sp>
    </p:spTree>
    <p:extLst>
      <p:ext uri="{BB962C8B-B14F-4D97-AF65-F5344CB8AC3E}">
        <p14:creationId xmlns:p14="http://schemas.microsoft.com/office/powerpoint/2010/main" val="429111867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2.6.4. Arızalar ve </a:t>
            </a:r>
            <a:r>
              <a:rPr lang="tr-TR" b="1" dirty="0" smtClean="0"/>
              <a:t>Nedenleri</a:t>
            </a:r>
            <a:br>
              <a:rPr lang="tr-TR" b="1" dirty="0" smtClean="0"/>
            </a:br>
            <a:r>
              <a:rPr lang="tr-TR" sz="2400" b="1" dirty="0" smtClean="0"/>
              <a:t>-2.6.4.1</a:t>
            </a:r>
            <a:r>
              <a:rPr lang="tr-TR" sz="2400" b="1" dirty="0"/>
              <a:t>. Motor </a:t>
            </a:r>
            <a:r>
              <a:rPr lang="tr-TR" sz="2400" b="1" dirty="0" smtClean="0"/>
              <a:t>Arızaları</a:t>
            </a:r>
            <a:endParaRPr lang="en-US" sz="2400" dirty="0"/>
          </a:p>
        </p:txBody>
      </p:sp>
      <p:sp>
        <p:nvSpPr>
          <p:cNvPr id="3" name="İçerik Yer Tutucusu 2"/>
          <p:cNvSpPr>
            <a:spLocks noGrp="1"/>
          </p:cNvSpPr>
          <p:nvPr>
            <p:ph idx="1"/>
          </p:nvPr>
        </p:nvSpPr>
        <p:spPr/>
        <p:txBody>
          <a:bodyPr/>
          <a:lstStyle/>
          <a:p>
            <a:r>
              <a:rPr lang="tr-TR" b="1" dirty="0"/>
              <a:t>Marş bastığı hâlde motor çalışmıyor</a:t>
            </a:r>
            <a:endParaRPr lang="en-US" dirty="0"/>
          </a:p>
          <a:p>
            <a:r>
              <a:rPr lang="tr-TR" dirty="0"/>
              <a:t>·        Yakıt deposu boş</a:t>
            </a:r>
            <a:endParaRPr lang="en-US" dirty="0"/>
          </a:p>
          <a:p>
            <a:r>
              <a:rPr lang="tr-TR" dirty="0"/>
              <a:t>·        Isıtma bujisi arızalı</a:t>
            </a:r>
            <a:endParaRPr lang="en-US" dirty="0"/>
          </a:p>
          <a:p>
            <a:r>
              <a:rPr lang="tr-TR" dirty="0"/>
              <a:t>·        Yakıt sisteminde hava var</a:t>
            </a:r>
            <a:endParaRPr lang="en-US" dirty="0"/>
          </a:p>
          <a:p>
            <a:r>
              <a:rPr lang="tr-TR" dirty="0"/>
              <a:t>·        Yakıt pompası ayarsız</a:t>
            </a:r>
            <a:endParaRPr lang="en-US" dirty="0"/>
          </a:p>
          <a:p>
            <a:r>
              <a:rPr lang="tr-TR" dirty="0"/>
              <a:t>·        Yakıt filtresi tıkalı veya kirli</a:t>
            </a:r>
            <a:endParaRPr lang="en-US" dirty="0"/>
          </a:p>
          <a:p>
            <a:r>
              <a:rPr lang="tr-TR" dirty="0"/>
              <a:t>·        Enjektör arızalı</a:t>
            </a:r>
            <a:endParaRPr lang="en-US" dirty="0"/>
          </a:p>
          <a:p>
            <a:r>
              <a:rPr lang="tr-TR" dirty="0"/>
              <a:t>·        Yakıta su karışmış</a:t>
            </a:r>
            <a:endParaRPr lang="en-US" dirty="0"/>
          </a:p>
          <a:p>
            <a:r>
              <a:rPr lang="tr-TR" dirty="0"/>
              <a:t>·        Kompresyon düşük, yakıt transfer pompası arızalı</a:t>
            </a:r>
            <a:endParaRPr lang="en-US" dirty="0"/>
          </a:p>
          <a:p>
            <a:endParaRPr lang="en-US" dirty="0"/>
          </a:p>
        </p:txBody>
      </p:sp>
    </p:spTree>
    <p:extLst>
      <p:ext uri="{BB962C8B-B14F-4D97-AF65-F5344CB8AC3E}">
        <p14:creationId xmlns:p14="http://schemas.microsoft.com/office/powerpoint/2010/main" val="98726737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10000"/>
          </a:bodyPr>
          <a:lstStyle/>
          <a:p>
            <a:r>
              <a:rPr lang="tr-TR" b="1" dirty="0" smtClean="0"/>
              <a:t>Motor </a:t>
            </a:r>
            <a:r>
              <a:rPr lang="tr-TR" b="1" dirty="0"/>
              <a:t>düzgün çalışmıyor</a:t>
            </a:r>
            <a:endParaRPr lang="en-US" dirty="0"/>
          </a:p>
          <a:p>
            <a:r>
              <a:rPr lang="tr-TR" dirty="0"/>
              <a:t>·        Yüksek basınç yakıt borularında hava var</a:t>
            </a:r>
            <a:endParaRPr lang="en-US" dirty="0"/>
          </a:p>
          <a:p>
            <a:r>
              <a:rPr lang="tr-TR" dirty="0"/>
              <a:t>·        Yakıtın kalitesi düşük</a:t>
            </a:r>
            <a:endParaRPr lang="en-US" dirty="0"/>
          </a:p>
          <a:p>
            <a:r>
              <a:rPr lang="tr-TR" dirty="0"/>
              <a:t>·        Hava </a:t>
            </a:r>
            <a:r>
              <a:rPr lang="tr-TR" dirty="0" err="1"/>
              <a:t>fiitresi</a:t>
            </a:r>
            <a:r>
              <a:rPr lang="tr-TR" dirty="0"/>
              <a:t> tıkalı</a:t>
            </a:r>
            <a:endParaRPr lang="en-US" dirty="0"/>
          </a:p>
          <a:p>
            <a:r>
              <a:rPr lang="tr-TR" b="1" dirty="0" smtClean="0"/>
              <a:t>Motorda </a:t>
            </a:r>
            <a:r>
              <a:rPr lang="tr-TR" b="1" dirty="0"/>
              <a:t>güç kaybı</a:t>
            </a:r>
            <a:endParaRPr lang="en-US" dirty="0"/>
          </a:p>
          <a:p>
            <a:r>
              <a:rPr lang="tr-TR" dirty="0"/>
              <a:t>·        Yakıt borularında hava var</a:t>
            </a:r>
            <a:endParaRPr lang="en-US" dirty="0"/>
          </a:p>
          <a:p>
            <a:r>
              <a:rPr lang="tr-TR" dirty="0"/>
              <a:t>·        Yakıt filtresi tıkalı veya kirli</a:t>
            </a:r>
            <a:endParaRPr lang="en-US" dirty="0"/>
          </a:p>
          <a:p>
            <a:r>
              <a:rPr lang="tr-TR" dirty="0"/>
              <a:t>·        Hava </a:t>
            </a:r>
            <a:r>
              <a:rPr lang="tr-TR" dirty="0" err="1"/>
              <a:t>fiitresi</a:t>
            </a:r>
            <a:r>
              <a:rPr lang="tr-TR" dirty="0"/>
              <a:t> kirli</a:t>
            </a:r>
            <a:endParaRPr lang="en-US" dirty="0"/>
          </a:p>
          <a:p>
            <a:r>
              <a:rPr lang="tr-TR" dirty="0"/>
              <a:t>·        Yakıtın kalitesi düşük</a:t>
            </a:r>
            <a:endParaRPr lang="en-US" dirty="0"/>
          </a:p>
          <a:p>
            <a:r>
              <a:rPr lang="tr-TR" dirty="0"/>
              <a:t>·        Enjektör memeleri </a:t>
            </a:r>
            <a:r>
              <a:rPr lang="tr-TR" dirty="0" smtClean="0"/>
              <a:t>arızalı</a:t>
            </a:r>
            <a:endParaRPr lang="en-US" dirty="0"/>
          </a:p>
        </p:txBody>
      </p:sp>
    </p:spTree>
    <p:extLst>
      <p:ext uri="{BB962C8B-B14F-4D97-AF65-F5344CB8AC3E}">
        <p14:creationId xmlns:p14="http://schemas.microsoft.com/office/powerpoint/2010/main" val="132731900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a:t>Motor aşırı ısınıyor</a:t>
            </a:r>
            <a:endParaRPr lang="en-US" dirty="0"/>
          </a:p>
          <a:p>
            <a:r>
              <a:rPr lang="tr-TR" dirty="0"/>
              <a:t>·        Soğutma su seviyesi düşük</a:t>
            </a:r>
            <a:endParaRPr lang="en-US" dirty="0"/>
          </a:p>
          <a:p>
            <a:r>
              <a:rPr lang="tr-TR" dirty="0"/>
              <a:t>·        Vantilatör kayışı gevşek veya kopmuş</a:t>
            </a:r>
            <a:endParaRPr lang="en-US" dirty="0"/>
          </a:p>
          <a:p>
            <a:r>
              <a:rPr lang="tr-TR" dirty="0"/>
              <a:t>·        Termostat arızalı</a:t>
            </a:r>
            <a:endParaRPr lang="en-US" dirty="0"/>
          </a:p>
          <a:p>
            <a:r>
              <a:rPr lang="tr-TR" dirty="0"/>
              <a:t>·        Radyatör veya motor yüzeyi kirli</a:t>
            </a:r>
            <a:endParaRPr lang="en-US" dirty="0"/>
          </a:p>
          <a:p>
            <a:r>
              <a:rPr lang="tr-TR" b="1" dirty="0"/>
              <a:t>Motor yağ basıncı düşük</a:t>
            </a:r>
            <a:endParaRPr lang="en-US" dirty="0"/>
          </a:p>
          <a:p>
            <a:r>
              <a:rPr lang="tr-TR" dirty="0"/>
              <a:t>·        Yağ çok incelmiş</a:t>
            </a:r>
            <a:endParaRPr lang="en-US" dirty="0"/>
          </a:p>
          <a:p>
            <a:r>
              <a:rPr lang="tr-TR" dirty="0"/>
              <a:t>·        </a:t>
            </a:r>
            <a:r>
              <a:rPr lang="tr-TR" dirty="0" err="1"/>
              <a:t>Karterdeki</a:t>
            </a:r>
            <a:r>
              <a:rPr lang="tr-TR" dirty="0"/>
              <a:t> yağ seviyesi düşük</a:t>
            </a:r>
            <a:endParaRPr lang="en-US" dirty="0"/>
          </a:p>
          <a:p>
            <a:r>
              <a:rPr lang="tr-TR" dirty="0"/>
              <a:t>·        Motor aşınmış</a:t>
            </a:r>
            <a:endParaRPr lang="en-US" dirty="0"/>
          </a:p>
          <a:p>
            <a:endParaRPr lang="en-US" dirty="0"/>
          </a:p>
        </p:txBody>
      </p:sp>
    </p:spTree>
    <p:extLst>
      <p:ext uri="{BB962C8B-B14F-4D97-AF65-F5344CB8AC3E}">
        <p14:creationId xmlns:p14="http://schemas.microsoft.com/office/powerpoint/2010/main" val="91789564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10000"/>
          </a:bodyPr>
          <a:lstStyle/>
          <a:p>
            <a:r>
              <a:rPr lang="tr-TR" b="1" dirty="0"/>
              <a:t>Motorda aşıntı erken oluyor</a:t>
            </a:r>
            <a:endParaRPr lang="en-US" dirty="0"/>
          </a:p>
          <a:p>
            <a:r>
              <a:rPr lang="tr-TR" dirty="0"/>
              <a:t>·        Hava filtresi yırtık veya hava emişinde kaçak var</a:t>
            </a:r>
            <a:endParaRPr lang="en-US" dirty="0"/>
          </a:p>
          <a:p>
            <a:r>
              <a:rPr lang="tr-TR" dirty="0"/>
              <a:t>·        Kirli yağ var</a:t>
            </a:r>
            <a:endParaRPr lang="en-US" dirty="0"/>
          </a:p>
          <a:p>
            <a:r>
              <a:rPr lang="tr-TR" dirty="0"/>
              <a:t>·        Yağın içine yakıt karışıyor</a:t>
            </a:r>
            <a:endParaRPr lang="en-US" dirty="0"/>
          </a:p>
          <a:p>
            <a:r>
              <a:rPr lang="tr-TR" dirty="0" smtClean="0"/>
              <a:t>·        </a:t>
            </a:r>
            <a:r>
              <a:rPr lang="tr-TR" dirty="0"/>
              <a:t>Yağın içine su karışıyor</a:t>
            </a:r>
            <a:endParaRPr lang="en-US" dirty="0"/>
          </a:p>
          <a:p>
            <a:r>
              <a:rPr lang="tr-TR" b="1" dirty="0"/>
              <a:t>Motor aniden duruyor</a:t>
            </a:r>
            <a:endParaRPr lang="en-US" dirty="0"/>
          </a:p>
          <a:p>
            <a:r>
              <a:rPr lang="tr-TR" dirty="0"/>
              <a:t>·        Yakıt  deposu boş</a:t>
            </a:r>
            <a:endParaRPr lang="en-US" dirty="0"/>
          </a:p>
          <a:p>
            <a:r>
              <a:rPr lang="tr-TR" dirty="0"/>
              <a:t>·        Yakıt deposu havalandırması tıkalı</a:t>
            </a:r>
            <a:endParaRPr lang="en-US" dirty="0"/>
          </a:p>
          <a:p>
            <a:r>
              <a:rPr lang="tr-TR" dirty="0"/>
              <a:t>·        Yakıt borusu tıkalı</a:t>
            </a:r>
            <a:endParaRPr lang="en-US" dirty="0"/>
          </a:p>
          <a:p>
            <a:r>
              <a:rPr lang="tr-TR" dirty="0"/>
              <a:t>·        Motorda mekanik arıza </a:t>
            </a:r>
            <a:r>
              <a:rPr lang="tr-TR" dirty="0" smtClean="0"/>
              <a:t>var</a:t>
            </a:r>
            <a:endParaRPr lang="en-US" dirty="0"/>
          </a:p>
        </p:txBody>
      </p:sp>
    </p:spTree>
    <p:extLst>
      <p:ext uri="{BB962C8B-B14F-4D97-AF65-F5344CB8AC3E}">
        <p14:creationId xmlns:p14="http://schemas.microsoft.com/office/powerpoint/2010/main" val="13478516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2.6.4.2. Hidrolik Şanzıman </a:t>
            </a:r>
            <a:r>
              <a:rPr lang="tr-TR" b="1" dirty="0" smtClean="0"/>
              <a:t>Arızaları</a:t>
            </a:r>
            <a:endParaRPr lang="en-US" dirty="0"/>
          </a:p>
        </p:txBody>
      </p:sp>
      <p:sp>
        <p:nvSpPr>
          <p:cNvPr id="3" name="İçerik Yer Tutucusu 2"/>
          <p:cNvSpPr>
            <a:spLocks noGrp="1"/>
          </p:cNvSpPr>
          <p:nvPr>
            <p:ph idx="1"/>
          </p:nvPr>
        </p:nvSpPr>
        <p:spPr/>
        <p:txBody>
          <a:bodyPr numCol="2">
            <a:normAutofit/>
          </a:bodyPr>
          <a:lstStyle/>
          <a:p>
            <a:r>
              <a:rPr lang="tr-TR" dirty="0" smtClean="0"/>
              <a:t>Motor </a:t>
            </a:r>
            <a:r>
              <a:rPr lang="tr-TR" dirty="0"/>
              <a:t>ısısı çok düşük</a:t>
            </a:r>
            <a:endParaRPr lang="en-US" dirty="0"/>
          </a:p>
          <a:p>
            <a:r>
              <a:rPr lang="tr-TR" dirty="0" smtClean="0"/>
              <a:t>Enjektörler </a:t>
            </a:r>
            <a:r>
              <a:rPr lang="tr-TR" dirty="0"/>
              <a:t>arızalı</a:t>
            </a:r>
            <a:endParaRPr lang="en-US" dirty="0"/>
          </a:p>
          <a:p>
            <a:r>
              <a:rPr lang="tr-TR" dirty="0" smtClean="0"/>
              <a:t>Rölanti </a:t>
            </a:r>
            <a:r>
              <a:rPr lang="tr-TR" dirty="0"/>
              <a:t>devri düşük</a:t>
            </a:r>
            <a:endParaRPr lang="en-US" dirty="0"/>
          </a:p>
          <a:p>
            <a:r>
              <a:rPr lang="tr-TR" dirty="0" smtClean="0"/>
              <a:t>Yakıt </a:t>
            </a:r>
            <a:r>
              <a:rPr lang="tr-TR" dirty="0"/>
              <a:t>pompası zaman ayarı bozuk</a:t>
            </a:r>
            <a:endParaRPr lang="en-US" dirty="0"/>
          </a:p>
          <a:p>
            <a:r>
              <a:rPr lang="tr-TR" dirty="0" smtClean="0"/>
              <a:t>Regülatörün </a:t>
            </a:r>
            <a:r>
              <a:rPr lang="tr-TR" dirty="0"/>
              <a:t>ayarı çok düşük</a:t>
            </a:r>
            <a:endParaRPr lang="en-US" dirty="0"/>
          </a:p>
          <a:p>
            <a:r>
              <a:rPr lang="tr-TR" dirty="0" smtClean="0"/>
              <a:t>Motor </a:t>
            </a:r>
            <a:r>
              <a:rPr lang="tr-TR" dirty="0"/>
              <a:t>segmanları aşınmış</a:t>
            </a:r>
            <a:endParaRPr lang="en-US" dirty="0"/>
          </a:p>
          <a:p>
            <a:r>
              <a:rPr lang="tr-TR" dirty="0" smtClean="0"/>
              <a:t>Supaplar </a:t>
            </a:r>
            <a:r>
              <a:rPr lang="tr-TR" dirty="0"/>
              <a:t>ayarsız</a:t>
            </a:r>
            <a:endParaRPr lang="en-US" dirty="0"/>
          </a:p>
          <a:p>
            <a:r>
              <a:rPr lang="tr-TR" dirty="0" smtClean="0"/>
              <a:t>Radyatör </a:t>
            </a:r>
            <a:r>
              <a:rPr lang="tr-TR" dirty="0"/>
              <a:t>kapağı arızalı</a:t>
            </a:r>
            <a:endParaRPr lang="en-US" dirty="0"/>
          </a:p>
          <a:p>
            <a:r>
              <a:rPr lang="tr-TR" dirty="0" smtClean="0"/>
              <a:t>Yakıt </a:t>
            </a:r>
            <a:r>
              <a:rPr lang="tr-TR" dirty="0"/>
              <a:t>pompası zamanlama ayarı bozuk</a:t>
            </a:r>
            <a:endParaRPr lang="en-US" dirty="0"/>
          </a:p>
          <a:p>
            <a:r>
              <a:rPr lang="tr-TR" dirty="0" smtClean="0"/>
              <a:t>Egzoz </a:t>
            </a:r>
            <a:r>
              <a:rPr lang="tr-TR" dirty="0"/>
              <a:t>borusu tıkalı</a:t>
            </a:r>
            <a:endParaRPr lang="en-US" dirty="0"/>
          </a:p>
          <a:p>
            <a:r>
              <a:rPr lang="tr-TR" dirty="0" smtClean="0"/>
              <a:t>Motor </a:t>
            </a:r>
            <a:r>
              <a:rPr lang="tr-TR" dirty="0"/>
              <a:t>aşırı yüklü</a:t>
            </a:r>
            <a:endParaRPr lang="en-US" dirty="0"/>
          </a:p>
          <a:p>
            <a:r>
              <a:rPr lang="tr-TR" dirty="0" smtClean="0"/>
              <a:t>Yağ </a:t>
            </a:r>
            <a:r>
              <a:rPr lang="tr-TR" dirty="0"/>
              <a:t>pompası emiş süzgeci kapalı</a:t>
            </a:r>
            <a:endParaRPr lang="en-US" dirty="0"/>
          </a:p>
          <a:p>
            <a:r>
              <a:rPr lang="tr-TR" dirty="0" smtClean="0"/>
              <a:t>Yağ </a:t>
            </a:r>
            <a:r>
              <a:rPr lang="tr-TR" dirty="0"/>
              <a:t>basınç ayar </a:t>
            </a:r>
            <a:r>
              <a:rPr lang="tr-TR" dirty="0" err="1"/>
              <a:t>valli</a:t>
            </a:r>
            <a:r>
              <a:rPr lang="tr-TR" dirty="0"/>
              <a:t> arızalı</a:t>
            </a:r>
            <a:endParaRPr lang="en-US" dirty="0"/>
          </a:p>
          <a:p>
            <a:r>
              <a:rPr lang="tr-TR" dirty="0" smtClean="0"/>
              <a:t>Yağ </a:t>
            </a:r>
            <a:r>
              <a:rPr lang="tr-TR" dirty="0"/>
              <a:t>pompası </a:t>
            </a:r>
            <a:r>
              <a:rPr lang="tr-TR" dirty="0" smtClean="0"/>
              <a:t>aşınmış</a:t>
            </a:r>
            <a:endParaRPr lang="en-US" dirty="0"/>
          </a:p>
        </p:txBody>
      </p:sp>
    </p:spTree>
    <p:extLst>
      <p:ext uri="{BB962C8B-B14F-4D97-AF65-F5344CB8AC3E}">
        <p14:creationId xmlns:p14="http://schemas.microsoft.com/office/powerpoint/2010/main" val="219087044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a:t>Viteste olmasına rağmen makine hareket etmiyor</a:t>
            </a:r>
            <a:endParaRPr lang="en-US" dirty="0"/>
          </a:p>
          <a:p>
            <a:r>
              <a:rPr lang="tr-TR" dirty="0"/>
              <a:t>·        Vites kolu bağlantıları ayarsız</a:t>
            </a:r>
            <a:endParaRPr lang="en-US" dirty="0"/>
          </a:p>
          <a:p>
            <a:r>
              <a:rPr lang="tr-TR" dirty="0"/>
              <a:t>·        Motor devri düşük</a:t>
            </a:r>
            <a:endParaRPr lang="en-US" dirty="0"/>
          </a:p>
          <a:p>
            <a:r>
              <a:rPr lang="tr-TR" dirty="0"/>
              <a:t>·        Şanzıman yağ basıncı düşük</a:t>
            </a:r>
            <a:endParaRPr lang="en-US" dirty="0"/>
          </a:p>
          <a:p>
            <a:r>
              <a:rPr lang="tr-TR" b="1" dirty="0"/>
              <a:t>Şanzımanda hararet var</a:t>
            </a:r>
            <a:endParaRPr lang="en-US" dirty="0"/>
          </a:p>
          <a:p>
            <a:r>
              <a:rPr lang="tr-TR" dirty="0"/>
              <a:t>·        Şanzıman yağ seviyesi düşük</a:t>
            </a:r>
            <a:endParaRPr lang="en-US" dirty="0"/>
          </a:p>
          <a:p>
            <a:r>
              <a:rPr lang="tr-TR" dirty="0"/>
              <a:t>·        Şanzıman yağ soğutucusu tıkalı</a:t>
            </a:r>
            <a:endParaRPr lang="en-US" dirty="0"/>
          </a:p>
          <a:p>
            <a:r>
              <a:rPr lang="tr-TR" dirty="0"/>
              <a:t>·        Makine uzun süre bayılma durumunda çalışıyor</a:t>
            </a:r>
            <a:endParaRPr lang="en-US" dirty="0"/>
          </a:p>
          <a:p>
            <a:r>
              <a:rPr lang="tr-TR" dirty="0"/>
              <a:t>·        Kavrama diskleri </a:t>
            </a:r>
            <a:r>
              <a:rPr lang="tr-TR" dirty="0" smtClean="0"/>
              <a:t>aşınmış</a:t>
            </a:r>
            <a:endParaRPr lang="en-US" dirty="0"/>
          </a:p>
        </p:txBody>
      </p:sp>
    </p:spTree>
    <p:extLst>
      <p:ext uri="{BB962C8B-B14F-4D97-AF65-F5344CB8AC3E}">
        <p14:creationId xmlns:p14="http://schemas.microsoft.com/office/powerpoint/2010/main" val="4244687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b="1" dirty="0" err="1"/>
              <a:t>Tork</a:t>
            </a:r>
            <a:r>
              <a:rPr lang="tr-TR" b="1" dirty="0"/>
              <a:t> </a:t>
            </a:r>
            <a:r>
              <a:rPr lang="tr-TR" b="1" dirty="0" err="1"/>
              <a:t>konverter</a:t>
            </a:r>
            <a:r>
              <a:rPr lang="tr-TR" b="1" dirty="0"/>
              <a:t> hararet yapıyor</a:t>
            </a:r>
            <a:endParaRPr lang="en-US" dirty="0"/>
          </a:p>
          <a:p>
            <a:r>
              <a:rPr lang="tr-TR" dirty="0"/>
              <a:t>·        Yağ basıncı düşük</a:t>
            </a:r>
            <a:endParaRPr lang="en-US" dirty="0"/>
          </a:p>
          <a:p>
            <a:r>
              <a:rPr lang="tr-TR" dirty="0"/>
              <a:t>·        Yağ soğutucusu tıkalı</a:t>
            </a:r>
            <a:endParaRPr lang="en-US" dirty="0"/>
          </a:p>
          <a:p>
            <a:r>
              <a:rPr lang="tr-TR" dirty="0"/>
              <a:t>·        Soğutma suyu sıcaklığı yüksek</a:t>
            </a:r>
            <a:endParaRPr lang="en-US" dirty="0"/>
          </a:p>
          <a:p>
            <a:r>
              <a:rPr lang="tr-TR" dirty="0"/>
              <a:t>·        Makine yanlış kullanılıyor</a:t>
            </a:r>
            <a:endParaRPr lang="en-US" dirty="0"/>
          </a:p>
          <a:p>
            <a:r>
              <a:rPr lang="tr-TR" dirty="0"/>
              <a:t>·        Erenler sıkı</a:t>
            </a:r>
            <a:endParaRPr lang="en-US" dirty="0"/>
          </a:p>
          <a:p>
            <a:r>
              <a:rPr lang="tr-TR" dirty="0"/>
              <a:t>·        </a:t>
            </a:r>
            <a:r>
              <a:rPr lang="tr-TR" dirty="0" err="1"/>
              <a:t>Tork</a:t>
            </a:r>
            <a:r>
              <a:rPr lang="tr-TR" dirty="0"/>
              <a:t> </a:t>
            </a:r>
            <a:r>
              <a:rPr lang="tr-TR" dirty="0" err="1"/>
              <a:t>konverter</a:t>
            </a:r>
            <a:r>
              <a:rPr lang="tr-TR" dirty="0"/>
              <a:t> </a:t>
            </a:r>
            <a:r>
              <a:rPr lang="tr-TR" dirty="0" smtClean="0"/>
              <a:t>arızalı</a:t>
            </a:r>
            <a:endParaRPr lang="en-US" dirty="0"/>
          </a:p>
        </p:txBody>
      </p:sp>
    </p:spTree>
    <p:extLst>
      <p:ext uri="{BB962C8B-B14F-4D97-AF65-F5344CB8AC3E}">
        <p14:creationId xmlns:p14="http://schemas.microsoft.com/office/powerpoint/2010/main" val="208115419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a:t>Egzozdan aşırı duman çıkıyor</a:t>
            </a:r>
            <a:endParaRPr lang="en-US" dirty="0"/>
          </a:p>
          <a:p>
            <a:r>
              <a:rPr lang="tr-TR" dirty="0"/>
              <a:t>·        Beyaz duman ateşleme zaman ayarının bozuk olduğunu</a:t>
            </a:r>
            <a:endParaRPr lang="en-US" dirty="0"/>
          </a:p>
          <a:p>
            <a:r>
              <a:rPr lang="tr-TR" dirty="0"/>
              <a:t>·        Mavi duman motorun yağ yaktığını</a:t>
            </a:r>
            <a:endParaRPr lang="en-US" dirty="0"/>
          </a:p>
          <a:p>
            <a:r>
              <a:rPr lang="tr-TR" dirty="0"/>
              <a:t>·        Siyah duman aşırı yakıt sarfiyatını gösterir</a:t>
            </a:r>
            <a:endParaRPr lang="en-US" dirty="0"/>
          </a:p>
          <a:p>
            <a:r>
              <a:rPr lang="tr-TR" b="1" dirty="0"/>
              <a:t>Motorda titreşim var</a:t>
            </a:r>
            <a:endParaRPr lang="en-US" dirty="0"/>
          </a:p>
          <a:p>
            <a:r>
              <a:rPr lang="tr-TR" dirty="0"/>
              <a:t>·        Motor bağlantı kulakları gevşek veya aşınmış</a:t>
            </a:r>
            <a:endParaRPr lang="en-US" dirty="0"/>
          </a:p>
          <a:p>
            <a:r>
              <a:rPr lang="tr-TR" dirty="0"/>
              <a:t>·        Krank kasnağı veya titreşim damperi gevşek veya aşınmış</a:t>
            </a:r>
            <a:endParaRPr lang="en-US" dirty="0"/>
          </a:p>
          <a:p>
            <a:r>
              <a:rPr lang="tr-TR" dirty="0"/>
              <a:t>·        Motorda tekleme var</a:t>
            </a:r>
            <a:endParaRPr lang="en-US" dirty="0"/>
          </a:p>
          <a:p>
            <a:endParaRPr lang="en-US" dirty="0"/>
          </a:p>
        </p:txBody>
      </p:sp>
    </p:spTree>
    <p:extLst>
      <p:ext uri="{BB962C8B-B14F-4D97-AF65-F5344CB8AC3E}">
        <p14:creationId xmlns:p14="http://schemas.microsoft.com/office/powerpoint/2010/main" val="18622847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2.6.4.3. Hidrostatik Sistem </a:t>
            </a:r>
            <a:r>
              <a:rPr lang="tr-TR" b="1" dirty="0" smtClean="0"/>
              <a:t>Arızaları</a:t>
            </a:r>
            <a:endParaRPr lang="en-US" dirty="0"/>
          </a:p>
        </p:txBody>
      </p:sp>
      <p:sp>
        <p:nvSpPr>
          <p:cNvPr id="3" name="İçerik Yer Tutucusu 2"/>
          <p:cNvSpPr>
            <a:spLocks noGrp="1"/>
          </p:cNvSpPr>
          <p:nvPr>
            <p:ph idx="1"/>
          </p:nvPr>
        </p:nvSpPr>
        <p:spPr/>
        <p:txBody>
          <a:bodyPr>
            <a:normAutofit fontScale="85000" lnSpcReduction="20000"/>
          </a:bodyPr>
          <a:lstStyle/>
          <a:p>
            <a:r>
              <a:rPr lang="tr-TR" b="1" dirty="0"/>
              <a:t>Makinede güç kaybı</a:t>
            </a:r>
            <a:endParaRPr lang="en-US" dirty="0"/>
          </a:p>
          <a:p>
            <a:r>
              <a:rPr lang="tr-TR" dirty="0"/>
              <a:t>·        Motor normal çalışmıyor</a:t>
            </a:r>
            <a:endParaRPr lang="en-US" dirty="0"/>
          </a:p>
          <a:p>
            <a:r>
              <a:rPr lang="tr-TR" dirty="0"/>
              <a:t>·        Park fren bağlantı ayarı bozuk</a:t>
            </a:r>
            <a:endParaRPr lang="en-US" dirty="0"/>
          </a:p>
          <a:p>
            <a:r>
              <a:rPr lang="tr-TR" dirty="0"/>
              <a:t>·        Hidrostatik sistemde hava var</a:t>
            </a:r>
            <a:endParaRPr lang="en-US" dirty="0"/>
          </a:p>
          <a:p>
            <a:r>
              <a:rPr lang="tr-TR" dirty="0"/>
              <a:t>·        Hidrostatik sistem yağ basıncı düşük</a:t>
            </a:r>
            <a:endParaRPr lang="en-US" dirty="0"/>
          </a:p>
          <a:p>
            <a:r>
              <a:rPr lang="tr-TR" b="1" dirty="0"/>
              <a:t>Makine her iki yönde hareketsiz</a:t>
            </a:r>
            <a:endParaRPr lang="en-US" dirty="0"/>
          </a:p>
          <a:p>
            <a:r>
              <a:rPr lang="tr-TR" dirty="0"/>
              <a:t>·        Sistem yağ seviyesi düşük</a:t>
            </a:r>
            <a:endParaRPr lang="en-US" dirty="0"/>
          </a:p>
          <a:p>
            <a:r>
              <a:rPr lang="tr-TR" dirty="0"/>
              <a:t>·        Sistemde </a:t>
            </a:r>
            <a:r>
              <a:rPr lang="tr-TR" dirty="0" smtClean="0"/>
              <a:t>arıza var</a:t>
            </a:r>
          </a:p>
          <a:p>
            <a:r>
              <a:rPr lang="tr-TR" b="1" dirty="0"/>
              <a:t>Makine sadece bir yönde çalışmıyor</a:t>
            </a:r>
            <a:endParaRPr lang="en-US" dirty="0"/>
          </a:p>
          <a:p>
            <a:r>
              <a:rPr lang="tr-TR" dirty="0"/>
              <a:t>·        Kumanda </a:t>
            </a:r>
            <a:r>
              <a:rPr lang="tr-TR" dirty="0" err="1"/>
              <a:t>valli</a:t>
            </a:r>
            <a:r>
              <a:rPr lang="tr-TR" dirty="0"/>
              <a:t> bağlantısı hatalı</a:t>
            </a:r>
            <a:endParaRPr lang="en-US" dirty="0"/>
          </a:p>
          <a:p>
            <a:r>
              <a:rPr lang="tr-TR" dirty="0"/>
              <a:t>·        Sistemde arıza </a:t>
            </a:r>
            <a:r>
              <a:rPr lang="tr-TR" dirty="0" smtClean="0"/>
              <a:t>var</a:t>
            </a:r>
            <a:endParaRPr lang="en-US" dirty="0"/>
          </a:p>
        </p:txBody>
      </p:sp>
    </p:spTree>
    <p:extLst>
      <p:ext uri="{BB962C8B-B14F-4D97-AF65-F5344CB8AC3E}">
        <p14:creationId xmlns:p14="http://schemas.microsoft.com/office/powerpoint/2010/main" val="73099967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2.6.4.4. Fren Sistem Arızaları</a:t>
            </a:r>
            <a:endParaRPr lang="en-US" dirty="0"/>
          </a:p>
        </p:txBody>
      </p:sp>
      <p:sp>
        <p:nvSpPr>
          <p:cNvPr id="3" name="İçerik Yer Tutucusu 2"/>
          <p:cNvSpPr>
            <a:spLocks noGrp="1"/>
          </p:cNvSpPr>
          <p:nvPr>
            <p:ph idx="1"/>
          </p:nvPr>
        </p:nvSpPr>
        <p:spPr/>
        <p:txBody>
          <a:bodyPr/>
          <a:lstStyle/>
          <a:p>
            <a:r>
              <a:rPr lang="tr-TR" b="1" dirty="0"/>
              <a:t>Fren pedalına normalden sert basılıyor</a:t>
            </a:r>
            <a:endParaRPr lang="en-US" dirty="0"/>
          </a:p>
          <a:p>
            <a:r>
              <a:rPr lang="tr-TR" dirty="0"/>
              <a:t>·        Fren pabuçları veya pedalı sıkışık</a:t>
            </a:r>
            <a:endParaRPr lang="en-US" dirty="0"/>
          </a:p>
          <a:p>
            <a:r>
              <a:rPr lang="tr-TR" dirty="0"/>
              <a:t>·        Fren boruları tıkalı veya arızalı</a:t>
            </a:r>
            <a:endParaRPr lang="en-US" dirty="0"/>
          </a:p>
          <a:p>
            <a:r>
              <a:rPr lang="tr-TR" dirty="0"/>
              <a:t>·        Fren balataları aşınmış</a:t>
            </a:r>
            <a:endParaRPr lang="en-US" dirty="0"/>
          </a:p>
          <a:p>
            <a:r>
              <a:rPr lang="tr-TR" dirty="0"/>
              <a:t>·        Fren tekerlek silindirleri korozyonlu</a:t>
            </a:r>
            <a:endParaRPr lang="en-US" dirty="0"/>
          </a:p>
          <a:p>
            <a:r>
              <a:rPr lang="tr-TR" dirty="0"/>
              <a:t>·        Fren merkez silindiri korozyonlu</a:t>
            </a:r>
            <a:endParaRPr lang="en-US" dirty="0"/>
          </a:p>
          <a:p>
            <a:endParaRPr lang="en-US" dirty="0"/>
          </a:p>
        </p:txBody>
      </p:sp>
    </p:spTree>
    <p:extLst>
      <p:ext uri="{BB962C8B-B14F-4D97-AF65-F5344CB8AC3E}">
        <p14:creationId xmlns:p14="http://schemas.microsoft.com/office/powerpoint/2010/main" val="2205723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1.2.6. Kullanıldıkları Yere </a:t>
            </a:r>
            <a:r>
              <a:rPr lang="tr-TR" b="1" dirty="0" smtClean="0"/>
              <a:t>Göre Sınıflandırma</a:t>
            </a:r>
            <a:endParaRPr lang="en-US" dirty="0"/>
          </a:p>
        </p:txBody>
      </p:sp>
      <p:sp>
        <p:nvSpPr>
          <p:cNvPr id="3" name="İçerik Yer Tutucusu 2"/>
          <p:cNvSpPr>
            <a:spLocks noGrp="1"/>
          </p:cNvSpPr>
          <p:nvPr>
            <p:ph idx="1"/>
          </p:nvPr>
        </p:nvSpPr>
        <p:spPr/>
        <p:txBody>
          <a:bodyPr>
            <a:normAutofit/>
          </a:bodyPr>
          <a:lstStyle/>
          <a:p>
            <a:r>
              <a:rPr lang="tr-TR" b="1" dirty="0"/>
              <a:t>1.2.6.1. Genel Amaçlı </a:t>
            </a:r>
            <a:r>
              <a:rPr lang="tr-TR" b="1" dirty="0" err="1"/>
              <a:t>Forkliftler</a:t>
            </a:r>
            <a:endParaRPr lang="en-US" dirty="0"/>
          </a:p>
          <a:p>
            <a:r>
              <a:rPr lang="tr-TR" dirty="0"/>
              <a:t> </a:t>
            </a:r>
            <a:r>
              <a:rPr lang="tr-TR" dirty="0" smtClean="0"/>
              <a:t>Klasik </a:t>
            </a:r>
            <a:r>
              <a:rPr lang="tr-TR" dirty="0" err="1"/>
              <a:t>forklift</a:t>
            </a:r>
            <a:r>
              <a:rPr lang="tr-TR" dirty="0"/>
              <a:t> tipidir. Aynı zamanda dengeli </a:t>
            </a:r>
            <a:r>
              <a:rPr lang="tr-TR" dirty="0" err="1"/>
              <a:t>forkliftler</a:t>
            </a:r>
            <a:r>
              <a:rPr lang="tr-TR" dirty="0"/>
              <a:t> diye de adlandırılır. Çünkü yükün ağırlığı ile dengelenir.</a:t>
            </a:r>
            <a:endParaRPr lang="en-US" dirty="0"/>
          </a:p>
          <a:p>
            <a:r>
              <a:rPr lang="tr-TR" dirty="0"/>
              <a:t> </a:t>
            </a:r>
            <a:r>
              <a:rPr lang="tr-TR" b="1" dirty="0" smtClean="0"/>
              <a:t>1.2.6.2</a:t>
            </a:r>
            <a:r>
              <a:rPr lang="tr-TR" b="1" dirty="0"/>
              <a:t>. Sık Depolama </a:t>
            </a:r>
            <a:r>
              <a:rPr lang="tr-TR" b="1" dirty="0" err="1"/>
              <a:t>Forkliftleri</a:t>
            </a:r>
            <a:endParaRPr lang="en-US" dirty="0"/>
          </a:p>
          <a:p>
            <a:r>
              <a:rPr lang="tr-TR" dirty="0"/>
              <a:t> </a:t>
            </a:r>
            <a:r>
              <a:rPr lang="tr-TR" dirty="0" smtClean="0"/>
              <a:t>Yerden </a:t>
            </a:r>
            <a:r>
              <a:rPr lang="tr-TR" dirty="0"/>
              <a:t>kazanma amacıyla malların elden geldiğince yükseklere istiflenmesi gereken yerlerde çalışmak için tasarlanmıştır. Dar açıklıklı </a:t>
            </a:r>
            <a:r>
              <a:rPr lang="tr-TR" dirty="0" err="1"/>
              <a:t>forkliftlerdir</a:t>
            </a:r>
            <a:r>
              <a:rPr lang="tr-TR" dirty="0"/>
              <a:t>.</a:t>
            </a:r>
            <a:endParaRPr lang="en-US" dirty="0"/>
          </a:p>
          <a:p>
            <a:r>
              <a:rPr lang="tr-TR" dirty="0"/>
              <a:t/>
            </a:r>
            <a:br>
              <a:rPr lang="tr-TR" dirty="0"/>
            </a:br>
            <a:endParaRPr lang="en-US" dirty="0"/>
          </a:p>
        </p:txBody>
      </p:sp>
    </p:spTree>
    <p:extLst>
      <p:ext uri="{BB962C8B-B14F-4D97-AF65-F5344CB8AC3E}">
        <p14:creationId xmlns:p14="http://schemas.microsoft.com/office/powerpoint/2010/main" val="343357454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b="1" dirty="0"/>
              <a:t>Frenler tutukluk yapıyor</a:t>
            </a:r>
            <a:endParaRPr lang="en-US" dirty="0"/>
          </a:p>
          <a:p>
            <a:r>
              <a:rPr lang="tr-TR" dirty="0"/>
              <a:t>·        Fren balatalarında yağ veya gres var</a:t>
            </a:r>
            <a:endParaRPr lang="en-US" dirty="0"/>
          </a:p>
          <a:p>
            <a:r>
              <a:rPr lang="tr-TR" dirty="0"/>
              <a:t>·        Frenler ayarsız</a:t>
            </a:r>
            <a:endParaRPr lang="en-US" dirty="0"/>
          </a:p>
          <a:p>
            <a:r>
              <a:rPr lang="tr-TR" dirty="0"/>
              <a:t>·        Fren pabuçları arızalı</a:t>
            </a:r>
            <a:endParaRPr lang="en-US" dirty="0"/>
          </a:p>
          <a:p>
            <a:r>
              <a:rPr lang="tr-TR" dirty="0"/>
              <a:t>·        Fren tekerlek silindirleri yağ kaçırıyor</a:t>
            </a:r>
            <a:endParaRPr lang="en-US" dirty="0"/>
          </a:p>
          <a:p>
            <a:r>
              <a:rPr lang="tr-TR" dirty="0"/>
              <a:t>·        Kampanalarda anormal aşıntı</a:t>
            </a:r>
            <a:endParaRPr lang="en-US" dirty="0"/>
          </a:p>
          <a:p>
            <a:r>
              <a:rPr lang="tr-TR" b="1" dirty="0"/>
              <a:t>Frenler darbeli çalışıyor</a:t>
            </a:r>
            <a:endParaRPr lang="en-US" dirty="0"/>
          </a:p>
          <a:p>
            <a:r>
              <a:rPr lang="tr-TR" dirty="0"/>
              <a:t>·        Fren sisteminde hava </a:t>
            </a:r>
            <a:r>
              <a:rPr lang="tr-TR" dirty="0" smtClean="0"/>
              <a:t>var</a:t>
            </a:r>
            <a:r>
              <a:rPr lang="tr-TR" dirty="0"/>
              <a:t/>
            </a:r>
            <a:br>
              <a:rPr lang="tr-TR" dirty="0"/>
            </a:br>
            <a:endParaRPr lang="en-US" dirty="0"/>
          </a:p>
        </p:txBody>
      </p:sp>
    </p:spTree>
    <p:extLst>
      <p:ext uri="{BB962C8B-B14F-4D97-AF65-F5344CB8AC3E}">
        <p14:creationId xmlns:p14="http://schemas.microsoft.com/office/powerpoint/2010/main" val="311295216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a:t>Tekerlekler yalpa yapıyor</a:t>
            </a:r>
            <a:endParaRPr lang="en-US" dirty="0"/>
          </a:p>
          <a:p>
            <a:r>
              <a:rPr lang="tr-TR" dirty="0"/>
              <a:t>·        Bijon somunları gevşek</a:t>
            </a:r>
            <a:endParaRPr lang="en-US" dirty="0"/>
          </a:p>
          <a:p>
            <a:r>
              <a:rPr lang="tr-TR" dirty="0"/>
              <a:t>·        Direksiyon ve rot bağlantıları gevşek</a:t>
            </a:r>
            <a:endParaRPr lang="en-US" dirty="0"/>
          </a:p>
          <a:p>
            <a:r>
              <a:rPr lang="tr-TR" dirty="0"/>
              <a:t>·        Akson pimi burç ve yatakları aşınmış</a:t>
            </a:r>
            <a:endParaRPr lang="en-US" dirty="0"/>
          </a:p>
          <a:p>
            <a:r>
              <a:rPr lang="tr-TR" b="1" dirty="0"/>
              <a:t>Tekerlekler yalpa yapıyor</a:t>
            </a:r>
            <a:endParaRPr lang="en-US" dirty="0"/>
          </a:p>
          <a:p>
            <a:r>
              <a:rPr lang="tr-TR" dirty="0"/>
              <a:t>·        Bijon somunları gevşek</a:t>
            </a:r>
            <a:endParaRPr lang="en-US" dirty="0"/>
          </a:p>
          <a:p>
            <a:r>
              <a:rPr lang="tr-TR" dirty="0"/>
              <a:t>·        Direksiyon ve rot bağlantıları gevşek</a:t>
            </a:r>
            <a:endParaRPr lang="en-US" dirty="0"/>
          </a:p>
          <a:p>
            <a:r>
              <a:rPr lang="tr-TR" dirty="0"/>
              <a:t>·        Akson pimi burç ve yatakları aşınmış</a:t>
            </a:r>
            <a:endParaRPr lang="en-US" dirty="0"/>
          </a:p>
          <a:p>
            <a:endParaRPr lang="en-US" dirty="0"/>
          </a:p>
        </p:txBody>
      </p:sp>
    </p:spTree>
    <p:extLst>
      <p:ext uri="{BB962C8B-B14F-4D97-AF65-F5344CB8AC3E}">
        <p14:creationId xmlns:p14="http://schemas.microsoft.com/office/powerpoint/2010/main" val="175195432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2.6.4.5. Hidrolik Sistem </a:t>
            </a:r>
            <a:r>
              <a:rPr lang="tr-TR" b="1" dirty="0" smtClean="0"/>
              <a:t>Arızaları</a:t>
            </a:r>
            <a:endParaRPr lang="en-US" dirty="0"/>
          </a:p>
        </p:txBody>
      </p:sp>
      <p:sp>
        <p:nvSpPr>
          <p:cNvPr id="3" name="İçerik Yer Tutucusu 2"/>
          <p:cNvSpPr>
            <a:spLocks noGrp="1"/>
          </p:cNvSpPr>
          <p:nvPr>
            <p:ph idx="1"/>
          </p:nvPr>
        </p:nvSpPr>
        <p:spPr/>
        <p:txBody>
          <a:bodyPr>
            <a:normAutofit fontScale="92500" lnSpcReduction="20000"/>
          </a:bodyPr>
          <a:lstStyle/>
          <a:p>
            <a:r>
              <a:rPr lang="tr-TR" dirty="0"/>
              <a:t>Hidrolik sistemde arızanın başlıca nedenleri gevşek borular, yağ seviyesinin düşük olması, sistemde hava olması ile yağın ve filtrenin kirli olmasıdır.</a:t>
            </a:r>
            <a:endParaRPr lang="en-US" dirty="0"/>
          </a:p>
          <a:p>
            <a:r>
              <a:rPr lang="tr-TR" dirty="0" smtClean="0"/>
              <a:t>Arızaların  </a:t>
            </a:r>
            <a:r>
              <a:rPr lang="tr-TR" dirty="0"/>
              <a:t>bazıları  boruları  değiştirmek,  sıkmak  veya  havasını  almak  suretiyle giderilir. Pompa, hidrolik motor ve valflerle ilgili onarım ancak teknik servisçe yapılmalıdır.</a:t>
            </a:r>
            <a:endParaRPr lang="en-US" dirty="0"/>
          </a:p>
          <a:p>
            <a:r>
              <a:rPr lang="tr-TR" b="1" dirty="0"/>
              <a:t>Hidrolik yağ aşırı ısınıyor</a:t>
            </a:r>
            <a:endParaRPr lang="en-US" dirty="0"/>
          </a:p>
          <a:p>
            <a:r>
              <a:rPr lang="tr-TR" dirty="0"/>
              <a:t>·        Yağ seviyesi düşük</a:t>
            </a:r>
            <a:endParaRPr lang="en-US" dirty="0"/>
          </a:p>
          <a:p>
            <a:r>
              <a:rPr lang="tr-TR" dirty="0"/>
              <a:t>·        Sistemde hava var</a:t>
            </a:r>
            <a:endParaRPr lang="en-US" dirty="0"/>
          </a:p>
          <a:p>
            <a:r>
              <a:rPr lang="tr-TR" dirty="0"/>
              <a:t>·        Yağ soğutucusu tıkalı (varsa)</a:t>
            </a:r>
            <a:endParaRPr lang="en-US" dirty="0"/>
          </a:p>
          <a:p>
            <a:r>
              <a:rPr lang="tr-TR" dirty="0"/>
              <a:t>·        Sistemde dâhili kaçak var</a:t>
            </a:r>
            <a:endParaRPr lang="en-US" dirty="0"/>
          </a:p>
          <a:p>
            <a:r>
              <a:rPr lang="tr-TR" dirty="0"/>
              <a:t>·        Filtre veya emiş borusu tıkalı</a:t>
            </a:r>
            <a:endParaRPr lang="en-US" dirty="0"/>
          </a:p>
          <a:p>
            <a:r>
              <a:rPr lang="tr-TR" dirty="0"/>
              <a:t>·        Makine aşırı </a:t>
            </a:r>
            <a:r>
              <a:rPr lang="tr-TR" dirty="0" smtClean="0"/>
              <a:t>yükleniyor</a:t>
            </a:r>
            <a:endParaRPr lang="en-US" dirty="0"/>
          </a:p>
        </p:txBody>
      </p:sp>
    </p:spTree>
    <p:extLst>
      <p:ext uri="{BB962C8B-B14F-4D97-AF65-F5344CB8AC3E}">
        <p14:creationId xmlns:p14="http://schemas.microsoft.com/office/powerpoint/2010/main" val="314705094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10000"/>
          </a:bodyPr>
          <a:lstStyle/>
          <a:p>
            <a:r>
              <a:rPr lang="tr-TR" b="1" dirty="0"/>
              <a:t>Sistem gürültülü çalışıyor</a:t>
            </a:r>
            <a:endParaRPr lang="en-US" dirty="0"/>
          </a:p>
          <a:p>
            <a:r>
              <a:rPr lang="tr-TR" dirty="0"/>
              <a:t>·        Yağ seviyesi düşük</a:t>
            </a:r>
            <a:endParaRPr lang="en-US" dirty="0"/>
          </a:p>
          <a:p>
            <a:r>
              <a:rPr lang="tr-TR" dirty="0"/>
              <a:t>·        Filtre veya emiş borusu tıkalı</a:t>
            </a:r>
            <a:endParaRPr lang="en-US" dirty="0"/>
          </a:p>
          <a:p>
            <a:r>
              <a:rPr lang="tr-TR" dirty="0"/>
              <a:t>·        Sistemde hava var</a:t>
            </a:r>
            <a:endParaRPr lang="en-US" dirty="0"/>
          </a:p>
          <a:p>
            <a:r>
              <a:rPr lang="tr-TR" dirty="0"/>
              <a:t>·        Pompa aşınmış</a:t>
            </a:r>
            <a:endParaRPr lang="en-US" dirty="0"/>
          </a:p>
          <a:p>
            <a:r>
              <a:rPr lang="tr-TR" dirty="0"/>
              <a:t>·        Hortum bağlantılarında sızıntı var</a:t>
            </a:r>
            <a:endParaRPr lang="en-US" dirty="0"/>
          </a:p>
          <a:p>
            <a:r>
              <a:rPr lang="tr-TR" b="1" dirty="0"/>
              <a:t>Hidrolik yağ köpürüyor</a:t>
            </a:r>
            <a:endParaRPr lang="en-US" dirty="0"/>
          </a:p>
          <a:p>
            <a:r>
              <a:rPr lang="tr-TR" dirty="0"/>
              <a:t>·        Yağ seviyesi düşük</a:t>
            </a:r>
            <a:endParaRPr lang="en-US" dirty="0"/>
          </a:p>
          <a:p>
            <a:r>
              <a:rPr lang="tr-TR" dirty="0"/>
              <a:t>·        Sistemde hava var</a:t>
            </a:r>
            <a:endParaRPr lang="en-US" dirty="0"/>
          </a:p>
          <a:p>
            <a:r>
              <a:rPr lang="tr-TR" dirty="0"/>
              <a:t>·        Yağ viskozitesi uygun </a:t>
            </a:r>
            <a:r>
              <a:rPr lang="tr-TR" dirty="0" smtClean="0"/>
              <a:t>değil</a:t>
            </a:r>
            <a:endParaRPr lang="en-US" dirty="0"/>
          </a:p>
        </p:txBody>
      </p:sp>
    </p:spTree>
    <p:extLst>
      <p:ext uri="{BB962C8B-B14F-4D97-AF65-F5344CB8AC3E}">
        <p14:creationId xmlns:p14="http://schemas.microsoft.com/office/powerpoint/2010/main" val="299149066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2.6.4.6. Şan Sistemi </a:t>
            </a:r>
            <a:r>
              <a:rPr lang="tr-TR" b="1" dirty="0" smtClean="0"/>
              <a:t>Arızaları</a:t>
            </a:r>
            <a:endParaRPr lang="en-US" dirty="0"/>
          </a:p>
        </p:txBody>
      </p:sp>
      <p:sp>
        <p:nvSpPr>
          <p:cNvPr id="3" name="İçerik Yer Tutucusu 2"/>
          <p:cNvSpPr>
            <a:spLocks noGrp="1"/>
          </p:cNvSpPr>
          <p:nvPr>
            <p:ph idx="1"/>
          </p:nvPr>
        </p:nvSpPr>
        <p:spPr/>
        <p:txBody>
          <a:bodyPr/>
          <a:lstStyle/>
          <a:p>
            <a:r>
              <a:rPr lang="tr-TR" b="1" dirty="0" err="1"/>
              <a:t>Altarnatör</a:t>
            </a:r>
            <a:r>
              <a:rPr lang="tr-TR" b="1" dirty="0"/>
              <a:t> şarj yapmıyor veya şan akımı düşük</a:t>
            </a:r>
            <a:endParaRPr lang="en-US" dirty="0"/>
          </a:p>
          <a:p>
            <a:r>
              <a:rPr lang="tr-TR" dirty="0"/>
              <a:t>·        V kayışı kaydırıyor</a:t>
            </a:r>
            <a:endParaRPr lang="en-US" dirty="0"/>
          </a:p>
          <a:p>
            <a:r>
              <a:rPr lang="tr-TR" dirty="0"/>
              <a:t>·        Diyotlar arızalı</a:t>
            </a:r>
            <a:endParaRPr lang="en-US" dirty="0"/>
          </a:p>
          <a:p>
            <a:r>
              <a:rPr lang="tr-TR" dirty="0"/>
              <a:t>·        Devrede gevşek veya kopuk kablo bağlantısı var</a:t>
            </a:r>
            <a:endParaRPr lang="en-US" dirty="0"/>
          </a:p>
          <a:p>
            <a:r>
              <a:rPr lang="tr-TR" dirty="0"/>
              <a:t>·        Regülatör arızalı</a:t>
            </a:r>
            <a:endParaRPr lang="en-US" dirty="0"/>
          </a:p>
          <a:p>
            <a:r>
              <a:rPr lang="tr-TR" dirty="0"/>
              <a:t>·        Kömürler arızalı</a:t>
            </a:r>
            <a:endParaRPr lang="en-US" dirty="0"/>
          </a:p>
          <a:p>
            <a:r>
              <a:rPr lang="tr-TR" dirty="0"/>
              <a:t>·        Rotor sargısı </a:t>
            </a:r>
            <a:r>
              <a:rPr lang="tr-TR" dirty="0" smtClean="0"/>
              <a:t>kopuk</a:t>
            </a:r>
            <a:endParaRPr lang="en-US" dirty="0"/>
          </a:p>
        </p:txBody>
      </p:sp>
    </p:spTree>
    <p:extLst>
      <p:ext uri="{BB962C8B-B14F-4D97-AF65-F5344CB8AC3E}">
        <p14:creationId xmlns:p14="http://schemas.microsoft.com/office/powerpoint/2010/main" val="347171427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err="1"/>
              <a:t>Altarnatör</a:t>
            </a:r>
            <a:r>
              <a:rPr lang="tr-TR" b="1" dirty="0"/>
              <a:t> ses yapıyor</a:t>
            </a:r>
            <a:endParaRPr lang="en-US" dirty="0"/>
          </a:p>
          <a:p>
            <a:r>
              <a:rPr lang="tr-TR" dirty="0"/>
              <a:t>·        V kayış ayarı bozuk veya aşınmış</a:t>
            </a:r>
            <a:endParaRPr lang="en-US" dirty="0"/>
          </a:p>
          <a:p>
            <a:r>
              <a:rPr lang="tr-TR" dirty="0"/>
              <a:t>·        Tahrik kasnağı gevşek</a:t>
            </a:r>
            <a:endParaRPr lang="en-US" dirty="0"/>
          </a:p>
          <a:p>
            <a:r>
              <a:rPr lang="tr-TR" dirty="0"/>
              <a:t>·        Yataklar aşınmış</a:t>
            </a:r>
            <a:endParaRPr lang="en-US" dirty="0"/>
          </a:p>
          <a:p>
            <a:r>
              <a:rPr lang="tr-TR" dirty="0"/>
              <a:t>·        Diyotlarda kısa </a:t>
            </a:r>
            <a:r>
              <a:rPr lang="tr-TR" dirty="0" smtClean="0"/>
              <a:t>devre var</a:t>
            </a:r>
          </a:p>
          <a:p>
            <a:r>
              <a:rPr lang="tr-TR" b="1" dirty="0"/>
              <a:t>Aşırı şarj akımı</a:t>
            </a:r>
            <a:endParaRPr lang="en-US" dirty="0"/>
          </a:p>
          <a:p>
            <a:r>
              <a:rPr lang="tr-TR" dirty="0"/>
              <a:t>·        </a:t>
            </a:r>
            <a:r>
              <a:rPr lang="tr-TR" dirty="0" err="1"/>
              <a:t>Altarnatör</a:t>
            </a:r>
            <a:r>
              <a:rPr lang="tr-TR" dirty="0"/>
              <a:t> veya regülatör bağlantıları gevşek</a:t>
            </a:r>
            <a:endParaRPr lang="en-US" dirty="0"/>
          </a:p>
          <a:p>
            <a:r>
              <a:rPr lang="tr-TR" dirty="0"/>
              <a:t>·        Regülatör </a:t>
            </a:r>
            <a:r>
              <a:rPr lang="tr-TR" dirty="0" smtClean="0"/>
              <a:t>arızalı</a:t>
            </a:r>
            <a:endParaRPr lang="en-US" dirty="0"/>
          </a:p>
        </p:txBody>
      </p:sp>
    </p:spTree>
    <p:extLst>
      <p:ext uri="{BB962C8B-B14F-4D97-AF65-F5344CB8AC3E}">
        <p14:creationId xmlns:p14="http://schemas.microsoft.com/office/powerpoint/2010/main" val="354423383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2.6.4.7. Marş Sistemi </a:t>
            </a:r>
            <a:r>
              <a:rPr lang="tr-TR" b="1" dirty="0" smtClean="0"/>
              <a:t>Arızaları</a:t>
            </a:r>
            <a:endParaRPr lang="en-US" dirty="0"/>
          </a:p>
        </p:txBody>
      </p:sp>
      <p:sp>
        <p:nvSpPr>
          <p:cNvPr id="3" name="İçerik Yer Tutucusu 2"/>
          <p:cNvSpPr>
            <a:spLocks noGrp="1"/>
          </p:cNvSpPr>
          <p:nvPr>
            <p:ph idx="1"/>
          </p:nvPr>
        </p:nvSpPr>
        <p:spPr/>
        <p:txBody>
          <a:bodyPr/>
          <a:lstStyle/>
          <a:p>
            <a:r>
              <a:rPr lang="tr-TR" b="1" dirty="0"/>
              <a:t>Marş motoru, motoru döndüremiyor</a:t>
            </a:r>
            <a:endParaRPr lang="en-US" dirty="0"/>
          </a:p>
          <a:p>
            <a:r>
              <a:rPr lang="tr-TR" dirty="0"/>
              <a:t>·        Akü kabloları gevşek veya paslanmış</a:t>
            </a:r>
            <a:endParaRPr lang="en-US" dirty="0"/>
          </a:p>
          <a:p>
            <a:r>
              <a:rPr lang="tr-TR" dirty="0"/>
              <a:t>·        Marş motoru arızalı</a:t>
            </a:r>
            <a:endParaRPr lang="en-US" dirty="0"/>
          </a:p>
          <a:p>
            <a:r>
              <a:rPr lang="tr-TR" dirty="0"/>
              <a:t>·        Akü boşalmış</a:t>
            </a:r>
            <a:endParaRPr lang="en-US" dirty="0"/>
          </a:p>
          <a:p>
            <a:r>
              <a:rPr lang="tr-TR" dirty="0"/>
              <a:t>·        Motorun iç aksamında sıkışma var</a:t>
            </a:r>
            <a:endParaRPr lang="en-US" dirty="0"/>
          </a:p>
          <a:p>
            <a:r>
              <a:rPr lang="tr-TR" dirty="0"/>
              <a:t>·        </a:t>
            </a:r>
            <a:r>
              <a:rPr lang="tr-TR" dirty="0" err="1"/>
              <a:t>Selenoid</a:t>
            </a:r>
            <a:r>
              <a:rPr lang="tr-TR" dirty="0"/>
              <a:t>, kontak anahtarı veya elektrik bağlantıları arızalı</a:t>
            </a:r>
            <a:endParaRPr lang="en-US" dirty="0"/>
          </a:p>
          <a:p>
            <a:pPr marL="0" indent="0">
              <a:buNone/>
            </a:pPr>
            <a:endParaRPr lang="en-US" dirty="0"/>
          </a:p>
        </p:txBody>
      </p:sp>
    </p:spTree>
    <p:extLst>
      <p:ext uri="{BB962C8B-B14F-4D97-AF65-F5344CB8AC3E}">
        <p14:creationId xmlns:p14="http://schemas.microsoft.com/office/powerpoint/2010/main" val="41580313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2.7. Vinç Operatörünün Kişisel Koruyucu </a:t>
            </a:r>
            <a:r>
              <a:rPr lang="tr-TR" b="1" dirty="0" smtClean="0"/>
              <a:t>Malzemeleri</a:t>
            </a:r>
            <a:endParaRPr lang="en-US" dirty="0"/>
          </a:p>
        </p:txBody>
      </p:sp>
      <p:sp>
        <p:nvSpPr>
          <p:cNvPr id="3" name="İçerik Yer Tutucusu 2"/>
          <p:cNvSpPr>
            <a:spLocks noGrp="1"/>
          </p:cNvSpPr>
          <p:nvPr>
            <p:ph idx="1"/>
          </p:nvPr>
        </p:nvSpPr>
        <p:spPr/>
        <p:txBody>
          <a:bodyPr/>
          <a:lstStyle/>
          <a:p>
            <a:r>
              <a:rPr lang="tr-TR" b="1" dirty="0" smtClean="0"/>
              <a:t>- Emniyet </a:t>
            </a:r>
            <a:r>
              <a:rPr lang="tr-TR" b="1" dirty="0"/>
              <a:t>ayakkabısı (ucu demirli, altı lastik</a:t>
            </a:r>
            <a:r>
              <a:rPr lang="tr-TR" b="1" dirty="0" smtClean="0"/>
              <a:t>)</a:t>
            </a:r>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639" y="2381977"/>
            <a:ext cx="8458245" cy="359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70274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smtClean="0"/>
              <a:t>- </a:t>
            </a:r>
            <a:r>
              <a:rPr lang="tr-TR" b="1" dirty="0"/>
              <a:t>Emniyet </a:t>
            </a:r>
            <a:r>
              <a:rPr lang="tr-TR" b="1" dirty="0" smtClean="0"/>
              <a:t>bareti</a:t>
            </a:r>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041" y="2372887"/>
            <a:ext cx="8252782" cy="334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00773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smtClean="0"/>
              <a:t>- </a:t>
            </a:r>
            <a:r>
              <a:rPr lang="tr-TR" b="1" dirty="0"/>
              <a:t>İş elbisesi (rahat hareket edilebilen)</a:t>
            </a:r>
            <a:endParaRPr lang="en-US" dirty="0"/>
          </a:p>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496" y="2220642"/>
            <a:ext cx="2364949" cy="463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036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smtClean="0"/>
              <a:t>- Yüksek </a:t>
            </a:r>
            <a:r>
              <a:rPr lang="tr-TR" b="1" dirty="0"/>
              <a:t>istifleyiciler (uzatmalı </a:t>
            </a:r>
            <a:r>
              <a:rPr lang="tr-TR" b="1" dirty="0" err="1"/>
              <a:t>forkliftler</a:t>
            </a:r>
            <a:r>
              <a:rPr lang="tr-TR" b="1" dirty="0"/>
              <a:t>)</a:t>
            </a:r>
            <a:endParaRPr lang="en-US" dirty="0"/>
          </a:p>
          <a:p>
            <a:r>
              <a:rPr lang="tr-TR" dirty="0" smtClean="0"/>
              <a:t>Bu </a:t>
            </a:r>
            <a:r>
              <a:rPr lang="tr-TR" dirty="0"/>
              <a:t>adı, tüm sütun ve çatal biriminin yükü kaldırmak için yükselmesinden alır. Makinenin tekerlekleri arasındaki uzaklık, aynı boydaki bir istifleyicininki kadardır. Buna karşın gövdesi daha küçüktür. Gövdeden itibaren ön tekerleklere kadar sütun ayaklar uzanır. Asıl sütun bunun üstünde ileri geri çekilerek tekerleklerin içine doğru alınır. </a:t>
            </a:r>
            <a:r>
              <a:rPr lang="tr-TR" dirty="0" err="1"/>
              <a:t>Forklift</a:t>
            </a:r>
            <a:r>
              <a:rPr lang="tr-TR" dirty="0"/>
              <a:t> çok daha kısa mesafede dönüş yapabilir. Yüksek istifleyici sık sık geriye doğru hareket ettirildiğinden operatör, </a:t>
            </a:r>
            <a:r>
              <a:rPr lang="tr-TR" dirty="0" err="1"/>
              <a:t>forklifte</a:t>
            </a:r>
            <a:r>
              <a:rPr lang="tr-TR" dirty="0"/>
              <a:t> yanlamasına oturur.</a:t>
            </a:r>
            <a:endParaRPr lang="en-US" dirty="0"/>
          </a:p>
          <a:p>
            <a:endParaRPr lang="en-US" dirty="0"/>
          </a:p>
        </p:txBody>
      </p:sp>
      <p:pic>
        <p:nvPicPr>
          <p:cNvPr id="8194" name="Picture 2" descr="http://images.kkeu.de/is/image/BEG/Kald%C4%B1rma_cihazlar%C4%B1/%C4%B0stifleyiciler/%C4%B0stifleyici_transpalet_QuickLift_pdplarge--00045518F-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18" y="3857414"/>
            <a:ext cx="295275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67997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smtClean="0"/>
              <a:t>- </a:t>
            </a:r>
            <a:r>
              <a:rPr lang="tr-TR" b="1" dirty="0" smtClean="0"/>
              <a:t>Toz </a:t>
            </a:r>
            <a:r>
              <a:rPr lang="tr-TR" b="1" dirty="0"/>
              <a:t>gözlüğü (iş durumuna göre)</a:t>
            </a:r>
            <a:endParaRPr lang="en-US" dirty="0"/>
          </a:p>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923" y="2582125"/>
            <a:ext cx="4362764" cy="306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1343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smtClean="0"/>
              <a:t>- Işık </a:t>
            </a:r>
            <a:r>
              <a:rPr lang="tr-TR" b="1" dirty="0"/>
              <a:t>ve ateş gözlüğü (iş durumuna göre)</a:t>
            </a:r>
            <a:endParaRPr lang="en-US" dirty="0"/>
          </a:p>
          <a:p>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303" y="2413112"/>
            <a:ext cx="3897536" cy="371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72170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smtClean="0"/>
              <a:t>- </a:t>
            </a:r>
            <a:r>
              <a:rPr lang="tr-TR" b="1" dirty="0"/>
              <a:t>Toz maskesi (iş durumuna göre)</a:t>
            </a:r>
            <a:endParaRPr lang="en-US" dirty="0"/>
          </a:p>
          <a:p>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571" y="2256977"/>
            <a:ext cx="4683147" cy="411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56534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smtClean="0"/>
              <a:t>- </a:t>
            </a:r>
            <a:r>
              <a:rPr lang="tr-TR" b="1" dirty="0"/>
              <a:t>Kulak tıkacı (iş durumuna göre)</a:t>
            </a:r>
            <a:endParaRPr lang="en-US" dirty="0"/>
          </a:p>
          <a:p>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646" y="2355648"/>
            <a:ext cx="4305682" cy="362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181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2.8. Vinçlerle İlgili “İşçi Sağlığı ve İş Güvenliği” Kapsamında </a:t>
            </a:r>
            <a:r>
              <a:rPr lang="tr-TR" b="1" dirty="0" smtClean="0"/>
              <a:t>Yer</a:t>
            </a:r>
            <a:r>
              <a:rPr lang="tr-TR" dirty="0"/>
              <a:t> </a:t>
            </a:r>
            <a:r>
              <a:rPr lang="tr-TR" b="1" dirty="0" smtClean="0"/>
              <a:t>Alan Maddeler</a:t>
            </a:r>
            <a:endParaRPr lang="en-US" dirty="0"/>
          </a:p>
        </p:txBody>
      </p:sp>
      <p:sp>
        <p:nvSpPr>
          <p:cNvPr id="3" name="İçerik Yer Tutucusu 2"/>
          <p:cNvSpPr>
            <a:spLocks noGrp="1"/>
          </p:cNvSpPr>
          <p:nvPr>
            <p:ph idx="1"/>
          </p:nvPr>
        </p:nvSpPr>
        <p:spPr/>
        <p:txBody>
          <a:bodyPr>
            <a:normAutofit fontScale="92500" lnSpcReduction="20000"/>
          </a:bodyPr>
          <a:lstStyle/>
          <a:p>
            <a:r>
              <a:rPr lang="tr-TR" dirty="0" smtClean="0"/>
              <a:t>- Normal </a:t>
            </a:r>
            <a:r>
              <a:rPr lang="tr-TR" dirty="0"/>
              <a:t>vinçler ile oklu, raylı köprülü, ayaklı köprülü, tek raylı, motorlu seyyar, seyyar atölye vinçleri ve platformlu kaldırıcı arabalar, maçunalar, elektrikli, </a:t>
            </a:r>
            <a:r>
              <a:rPr lang="tr-TR" dirty="0" err="1"/>
              <a:t>pnömatik</a:t>
            </a:r>
            <a:r>
              <a:rPr lang="tr-TR" dirty="0"/>
              <a:t>, hidrolik zincirli ve halatlı palangalar gibi kaldırma makineleri ve araçların tamburları; kaldıracağı yüke ve kullanılacak halatın çap, nitelik ve sargı sayısına uygun olarak yapılacak ve iki yanı gerekli yükseklikte faturalı olacaktır.</a:t>
            </a:r>
            <a:endParaRPr lang="en-US" dirty="0"/>
          </a:p>
          <a:p>
            <a:r>
              <a:rPr lang="tr-TR" dirty="0" smtClean="0"/>
              <a:t>- Kaldırma  </a:t>
            </a:r>
            <a:r>
              <a:rPr lang="tr-TR" dirty="0"/>
              <a:t>makinelerinin  çelik  halat  uçları,  tambur  içine  sağlam  bir  şekilde bağlanacak ve halat üzerindeki kaldırma kancaları en aşağı seviyede olduğunda tambur üzerinde en az iki tam devir yapacak boyda halat sarılı kalmış bulunacaktır.</a:t>
            </a:r>
            <a:endParaRPr lang="en-US" dirty="0"/>
          </a:p>
          <a:p>
            <a:r>
              <a:rPr lang="tr-TR" dirty="0" smtClean="0"/>
              <a:t>- Elektrikle  </a:t>
            </a:r>
            <a:r>
              <a:rPr lang="tr-TR" dirty="0"/>
              <a:t>çalışan  kaldırma   makinelerinde,  belirtilen  üst  ve  alt  noktalar geçildiğinde elektrik akımını otomatik olarak kesecek ve tamburun hareketini otomatik şekilde frenleyecek bir tertibat bulunmalıdır.</a:t>
            </a:r>
            <a:endParaRPr lang="en-US" dirty="0"/>
          </a:p>
          <a:p>
            <a:r>
              <a:rPr lang="tr-TR" dirty="0" smtClean="0"/>
              <a:t>- Kaldırma </a:t>
            </a:r>
            <a:r>
              <a:rPr lang="tr-TR" dirty="0"/>
              <a:t>makineleri, kabul edilen en ağır yükün en az 1,5 katını, etkili ve güvenli bir şekilde kaldıracak ve askıda tutabilecek güçte olacak ve bunların bu yüke dayanıklı ve yeterli yük frenleri bulunacaktır.</a:t>
            </a:r>
            <a:endParaRPr lang="en-US" dirty="0"/>
          </a:p>
          <a:p>
            <a:r>
              <a:rPr lang="tr-TR" dirty="0" smtClean="0"/>
              <a:t>- Elektrik </a:t>
            </a:r>
            <a:r>
              <a:rPr lang="tr-TR" dirty="0"/>
              <a:t>veya  basınçlı  hava  ile  çalışan ve  yerden  kumanda  edilen  kaldırma makinelerinin, manevra halatlarında dolaşmaları önleyecek gerekli tedbirler alınacaktır</a:t>
            </a:r>
            <a:r>
              <a:rPr lang="tr-TR" dirty="0" smtClean="0"/>
              <a:t>.</a:t>
            </a:r>
            <a:endParaRPr lang="en-US" dirty="0"/>
          </a:p>
        </p:txBody>
      </p:sp>
    </p:spTree>
    <p:extLst>
      <p:ext uri="{BB962C8B-B14F-4D97-AF65-F5344CB8AC3E}">
        <p14:creationId xmlns:p14="http://schemas.microsoft.com/office/powerpoint/2010/main" val="167388776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lnSpcReduction="10000"/>
          </a:bodyPr>
          <a:lstStyle/>
          <a:p>
            <a:r>
              <a:rPr lang="tr-TR" dirty="0" smtClean="0"/>
              <a:t>- Kaldırma </a:t>
            </a:r>
            <a:r>
              <a:rPr lang="tr-TR" dirty="0"/>
              <a:t>makineleri ve araçları her çalışmaya başlamadan önce operatörleri tarafından kontrol edilecek ve çelik halatlar, zincirler, kancalar, sapanlar, kasnaklar, frenler ve otomatik durdurucular yetkili teknik bir eleman tarafından üç ayda bir bütünüyle kontrol edilecek ve bir kontrol belgesi düzenlenerek iş yerlerindeki özel dosyasında saklanacaktır.</a:t>
            </a:r>
            <a:endParaRPr lang="en-US" dirty="0"/>
          </a:p>
          <a:p>
            <a:r>
              <a:rPr lang="tr-TR" dirty="0" smtClean="0"/>
              <a:t>- Kaldırma </a:t>
            </a:r>
            <a:r>
              <a:rPr lang="tr-TR" dirty="0"/>
              <a:t>makinelerinde yüklerin kaldırılmaları, indirilmeleri veya taşınmaları yetiştirilmiş manevracılar tarafından verilecek el ve kol işaretlerine göre yapılacaktır.</a:t>
            </a:r>
            <a:endParaRPr lang="en-US" dirty="0"/>
          </a:p>
          <a:p>
            <a:r>
              <a:rPr lang="tr-TR" dirty="0" smtClean="0"/>
              <a:t>- Bir </a:t>
            </a:r>
            <a:r>
              <a:rPr lang="tr-TR" dirty="0"/>
              <a:t>kaldırma makinesinde birden çok işçi görevli bulunduğu hâllerde, kaldırma makinesi operatörü, bağlayıcı, sapancı veya diğer görevlilerden yalnız birinden işaret alacak ve işaretçi, operatör tarafından kolayca görülebilecek yerlerde duracaktır. Operatör, her kim tarafından verilirse verilsin her dur işaretini daima yerine getirecektir.</a:t>
            </a:r>
            <a:endParaRPr lang="en-US" dirty="0"/>
          </a:p>
          <a:p>
            <a:r>
              <a:rPr lang="tr-TR" dirty="0"/>
              <a:t> </a:t>
            </a:r>
            <a:r>
              <a:rPr lang="tr-TR" dirty="0" smtClean="0"/>
              <a:t>- Yükler </a:t>
            </a:r>
            <a:r>
              <a:rPr lang="tr-TR" dirty="0"/>
              <a:t>dik olarak kaldırılacaktır. Bunların eğik olarak kaldırılması zorunluluğu olduğu hâllerde manevralar, sorumlu bir elemanın gözetiminde yapılacak, yük sallanmalarına ve yükün kötü durumuna karşı gerekli tedbirler alınacaktır</a:t>
            </a:r>
            <a:r>
              <a:rPr lang="tr-TR" dirty="0" smtClean="0"/>
              <a:t>.</a:t>
            </a:r>
            <a:endParaRPr lang="en-US" dirty="0"/>
          </a:p>
        </p:txBody>
      </p:sp>
    </p:spTree>
    <p:extLst>
      <p:ext uri="{BB962C8B-B14F-4D97-AF65-F5344CB8AC3E}">
        <p14:creationId xmlns:p14="http://schemas.microsoft.com/office/powerpoint/2010/main" val="160036967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20000"/>
          </a:bodyPr>
          <a:lstStyle/>
          <a:p>
            <a:r>
              <a:rPr lang="tr-TR" dirty="0" smtClean="0"/>
              <a:t>- Kaldırma  </a:t>
            </a:r>
            <a:r>
              <a:rPr lang="tr-TR" dirty="0"/>
              <a:t>makinelerinin  operatörleri,  özellikle  eritilmiş  maden  potaları  veya </a:t>
            </a:r>
            <a:r>
              <a:rPr lang="tr-TR" dirty="0" smtClean="0"/>
              <a:t>elektrikli mıknatıslarla </a:t>
            </a:r>
            <a:r>
              <a:rPr lang="tr-TR" dirty="0"/>
              <a:t>taşınan parçaları ve benzeri tehlikeli yükleri, çalışanlar üzerinden geçirmeyeceklerdir. Bu gibi yükler taşınmadan önce, operatör tarafından sesli bir sinyal verilecek ve işçiler tehlikeli bölgeden ayrılıncaya kadar kaldırma ve taşıma işleri durdurulacaktır.</a:t>
            </a:r>
            <a:endParaRPr lang="en-US" dirty="0"/>
          </a:p>
          <a:p>
            <a:r>
              <a:rPr lang="tr-TR" dirty="0" smtClean="0"/>
              <a:t>- İndirilen </a:t>
            </a:r>
            <a:r>
              <a:rPr lang="tr-TR" dirty="0"/>
              <a:t>bir yükün altında sapan halatının çekilmesi için kumanda vermeden önce işaretçi, işçilerin güvenliğini sağlayacaktır.</a:t>
            </a:r>
            <a:endParaRPr lang="en-US" dirty="0"/>
          </a:p>
          <a:p>
            <a:r>
              <a:rPr lang="tr-TR" dirty="0" smtClean="0"/>
              <a:t>- Kaldırma </a:t>
            </a:r>
            <a:r>
              <a:rPr lang="tr-TR" dirty="0"/>
              <a:t>makinelerinin yüksüz hareket ettirilmeleri gerektiğinde istifçi veya sapancılar,  işaretçiye  hareket  işaretini  vermeden   önce  denk  veya  sapan halatlarını kancalara uygun bir şekilde takacaklar ve operatörler de kancaları, yeterli bir yükseklikte tutacaktır.</a:t>
            </a:r>
            <a:endParaRPr lang="en-US" dirty="0"/>
          </a:p>
          <a:p>
            <a:r>
              <a:rPr lang="tr-TR" dirty="0" smtClean="0"/>
              <a:t>- Operatörler</a:t>
            </a:r>
            <a:r>
              <a:rPr lang="tr-TR" dirty="0"/>
              <a:t>,   kaldırma   makinelerinde   bir   yük   asılı    bulunduğu   sürece makinelerinin başından ayrılmayacaklardır.</a:t>
            </a:r>
            <a:endParaRPr lang="en-US" dirty="0"/>
          </a:p>
          <a:p>
            <a:r>
              <a:rPr lang="tr-TR" dirty="0" smtClean="0"/>
              <a:t>- Elektrikli </a:t>
            </a:r>
            <a:r>
              <a:rPr lang="tr-TR" dirty="0"/>
              <a:t>mıknatıslı vinç, dinlenme hâlinde iken mıknatıslar vinç üzerinde asılı olarak yüksekte bırakılmayacak, bunlar ya doğrudan doğruya yere değdirilecek veya bu iş için yapılmış platformlar üzerine indirilecektir. Mıknatıslar kullanılmadıklarında vinç üzerinden çıkarılacaktır.</a:t>
            </a:r>
            <a:endParaRPr lang="en-US" dirty="0"/>
          </a:p>
          <a:p>
            <a:endParaRPr lang="en-US" dirty="0"/>
          </a:p>
        </p:txBody>
      </p:sp>
    </p:spTree>
    <p:extLst>
      <p:ext uri="{BB962C8B-B14F-4D97-AF65-F5344CB8AC3E}">
        <p14:creationId xmlns:p14="http://schemas.microsoft.com/office/powerpoint/2010/main" val="4679343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10000"/>
          </a:bodyPr>
          <a:lstStyle/>
          <a:p>
            <a:r>
              <a:rPr lang="tr-TR" dirty="0" smtClean="0"/>
              <a:t>- Açık </a:t>
            </a:r>
            <a:r>
              <a:rPr lang="tr-TR" dirty="0"/>
              <a:t>havada çalışan vinçlerin kabinleri kapalı olacak ve bunların operatöre en geniş görüş alanını sağlayacak şekilde yukarı kaldırılabilen sürgülü pencereleri bulunacak ve soğuk havalarda, uygun şekilde ısıtılacaktır.</a:t>
            </a:r>
            <a:endParaRPr lang="en-US" dirty="0"/>
          </a:p>
          <a:p>
            <a:r>
              <a:rPr lang="tr-TR" dirty="0" smtClean="0"/>
              <a:t>- Hareket </a:t>
            </a:r>
            <a:r>
              <a:rPr lang="tr-TR" dirty="0"/>
              <a:t>hâlindeki vinç kabinleri içinde veya vinç arabaları üzerinde, yalnız görevli kimseler bulunacak ve vinç operatörleri, hiçbir kimsenin yük üzerine binmesine ve boş halat veya kancalara asılmasına izin vermeyecektir.</a:t>
            </a:r>
            <a:endParaRPr lang="en-US" dirty="0"/>
          </a:p>
          <a:p>
            <a:r>
              <a:rPr lang="tr-TR" dirty="0" smtClean="0"/>
              <a:t>- Kaldırma   </a:t>
            </a:r>
            <a:r>
              <a:rPr lang="tr-TR" dirty="0"/>
              <a:t>araçlarının   kancalarının   güvenlik   kat   sayısı   (taşıma   gücü), taşıyacakları yükün en az el ile çalıştırılanlarda üç katına, mekanik olarak çalışanlarda dört katına, erimiş   maden ve yakıcı veya aşındırıcı (</a:t>
            </a:r>
            <a:r>
              <a:rPr lang="tr-TR" dirty="0" err="1"/>
              <a:t>korozif</a:t>
            </a:r>
            <a:r>
              <a:rPr lang="tr-TR" dirty="0"/>
              <a:t>) maddeler gibi tehlikeli yükleri taşıyanlarda ise beş katına eşit olacaktır.</a:t>
            </a:r>
            <a:endParaRPr lang="en-US" dirty="0"/>
          </a:p>
          <a:p>
            <a:r>
              <a:rPr lang="tr-TR" dirty="0" smtClean="0"/>
              <a:t>- Açık </a:t>
            </a:r>
            <a:r>
              <a:rPr lang="tr-TR" dirty="0"/>
              <a:t>havada  ray üstünde çalışan  vinçlerde,  rüzgârın  etkisi  hesaplanacak ve bunlarda </a:t>
            </a:r>
            <a:r>
              <a:rPr lang="tr-TR" dirty="0" err="1"/>
              <a:t>takozlama</a:t>
            </a:r>
            <a:r>
              <a:rPr lang="tr-TR" dirty="0"/>
              <a:t>, bağlama yapılacak ve sürgü güvenlikli fren tertibatı bulunacaktır.</a:t>
            </a:r>
            <a:endParaRPr lang="en-US" dirty="0"/>
          </a:p>
          <a:p>
            <a:r>
              <a:rPr lang="tr-TR" dirty="0" smtClean="0"/>
              <a:t>- Tek </a:t>
            </a:r>
            <a:r>
              <a:rPr lang="tr-TR" dirty="0"/>
              <a:t>raylı askılı vinçlerde askı milinin kopması hâlinde, yükü askıya alabilecek bir veya birkaç güvenlik bağlantısı </a:t>
            </a:r>
            <a:r>
              <a:rPr lang="tr-TR" dirty="0" smtClean="0"/>
              <a:t>bulunacaktır</a:t>
            </a:r>
            <a:r>
              <a:rPr lang="tr-TR" dirty="0"/>
              <a:t>.</a:t>
            </a:r>
            <a:endParaRPr lang="en-US" dirty="0"/>
          </a:p>
        </p:txBody>
      </p:sp>
    </p:spTree>
    <p:extLst>
      <p:ext uri="{BB962C8B-B14F-4D97-AF65-F5344CB8AC3E}">
        <p14:creationId xmlns:p14="http://schemas.microsoft.com/office/powerpoint/2010/main" val="406217794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dirty="0" smtClean="0"/>
              <a:t>- Ray  </a:t>
            </a:r>
            <a:r>
              <a:rPr lang="tr-TR" dirty="0"/>
              <a:t>üstünde  çalışan  vinçlerde,  vincin  ve  vinç  arabasının  üzerinde  gidip geldikleri rayların her iki başında ve en az tekerleklerin yarıçapı yüksekliğinde takozlar bulunacak, köprülü ve asma vinçlerin köprü ve vinç arabası tekerleklerinde uygun el, kol ve ayak koruyucuları bulunacaktır.</a:t>
            </a:r>
            <a:endParaRPr lang="en-US" dirty="0"/>
          </a:p>
          <a:p>
            <a:r>
              <a:rPr lang="tr-TR" dirty="0" smtClean="0"/>
              <a:t>- Tek </a:t>
            </a:r>
            <a:r>
              <a:rPr lang="tr-TR" dirty="0"/>
              <a:t>raylı vinçlerin geçtikleri yollar, serbest tutulacak ve bu yollar, çizgilerle açıkça belirtilecektir.</a:t>
            </a:r>
            <a:endParaRPr lang="en-US" dirty="0"/>
          </a:p>
          <a:p>
            <a:r>
              <a:rPr lang="tr-TR" dirty="0" smtClean="0"/>
              <a:t>- Ray </a:t>
            </a:r>
            <a:r>
              <a:rPr lang="tr-TR" dirty="0"/>
              <a:t>üstünde çalışan vinçlerde, vinç kabinine ve vinç köprü geçitlerine çıkmayı sağlayan sabit merdivenlerle vinç köprülerin her iki tarafında ve köprü boyunca en az 45 santimetre genişliğinde geçit veya sahanlıklar bulunacaktır. Vinç kabin geçitlerinin köprü üzerinde güvenle geçmeleri sağlanamadığı hâllerde, vinç köprüsünün her iki başına ve köprü geçitlerine dikey vaziyette en az 40 santimetre genişliğinde sağlam yapılı, uygun şekilde korunmuş geçit veya sahanlıklar yapılacaktır.</a:t>
            </a:r>
            <a:endParaRPr lang="en-US" dirty="0"/>
          </a:p>
          <a:p>
            <a:r>
              <a:rPr lang="tr-TR" dirty="0" smtClean="0"/>
              <a:t>- Vinç </a:t>
            </a:r>
            <a:r>
              <a:rPr lang="tr-TR" dirty="0"/>
              <a:t>arabasının geçit ve sahanlıkları ile bunların altına ve üstüne rastlayacak sabit tesisler arasında 180 santimetreden az açıklık bırakılmayacaktır.</a:t>
            </a:r>
            <a:endParaRPr lang="en-US" dirty="0"/>
          </a:p>
          <a:p>
            <a:endParaRPr lang="en-US" dirty="0"/>
          </a:p>
        </p:txBody>
      </p:sp>
    </p:spTree>
    <p:extLst>
      <p:ext uri="{BB962C8B-B14F-4D97-AF65-F5344CB8AC3E}">
        <p14:creationId xmlns:p14="http://schemas.microsoft.com/office/powerpoint/2010/main" val="448085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10000"/>
          </a:bodyPr>
          <a:lstStyle/>
          <a:p>
            <a:r>
              <a:rPr lang="tr-TR" dirty="0" smtClean="0"/>
              <a:t>- Köprü </a:t>
            </a:r>
            <a:r>
              <a:rPr lang="tr-TR" dirty="0"/>
              <a:t>ayaklı gezer vinçlerin geçtiği yol boyu ve rayların her iki tarafı sürekli serbest tutulacak ve buralar en az 75 santimetre eninde olacaktır.</a:t>
            </a:r>
            <a:endParaRPr lang="en-US" dirty="0"/>
          </a:p>
          <a:p>
            <a:r>
              <a:rPr lang="tr-TR" dirty="0"/>
              <a:t> </a:t>
            </a:r>
            <a:r>
              <a:rPr lang="tr-TR" dirty="0" smtClean="0"/>
              <a:t>- Raylı </a:t>
            </a:r>
            <a:r>
              <a:rPr lang="tr-TR" dirty="0"/>
              <a:t>vinçlerde kumanda tertibatı ve operatörlerin bulunduğu kabinler, yanmaz malzemeden ve açık havada çalışanlarınki de ayrıca dış etkilere dayanıklı malzemeden yapılmış olacaktır.</a:t>
            </a:r>
            <a:endParaRPr lang="en-US" dirty="0"/>
          </a:p>
          <a:p>
            <a:r>
              <a:rPr lang="tr-TR" dirty="0" smtClean="0"/>
              <a:t>- Kabinler</a:t>
            </a:r>
            <a:r>
              <a:rPr lang="tr-TR" dirty="0"/>
              <a:t>, operatörün bütün manevra alanını kolaylıkla görmesini sağlayacak ve manevra için tehlikesizce dışarıya sarkabileceği şekilde yapılmış olacaktır.</a:t>
            </a:r>
            <a:endParaRPr lang="en-US" dirty="0"/>
          </a:p>
          <a:p>
            <a:r>
              <a:rPr lang="tr-TR" dirty="0" smtClean="0"/>
              <a:t>- Kabinlerde</a:t>
            </a:r>
            <a:r>
              <a:rPr lang="tr-TR" dirty="0"/>
              <a:t>,   operatörleri   yakıcı   ve   </a:t>
            </a:r>
            <a:r>
              <a:rPr lang="tr-TR" dirty="0" err="1"/>
              <a:t>korozif</a:t>
            </a:r>
            <a:r>
              <a:rPr lang="tr-TR" dirty="0"/>
              <a:t>   maddelerin   sıçramasına   karşı koruyacak tedbirler alınacak ve bunlar, zararlı uçucu maddelerle zehirli duman, gaz ve buharlardan en uygun ve etkili şekilde korunacaktır.</a:t>
            </a:r>
            <a:endParaRPr lang="en-US" dirty="0"/>
          </a:p>
          <a:p>
            <a:r>
              <a:rPr lang="tr-TR" dirty="0" smtClean="0"/>
              <a:t>- Kabinler</a:t>
            </a:r>
            <a:r>
              <a:rPr lang="tr-TR" dirty="0"/>
              <a:t>,  titreşimleri  önlemek  için  iyi  ve  sağlam  bir  şekilde  tespit  </a:t>
            </a:r>
            <a:r>
              <a:rPr lang="tr-TR" dirty="0" smtClean="0"/>
              <a:t>edilmiş</a:t>
            </a:r>
            <a:r>
              <a:rPr lang="tr-TR" dirty="0"/>
              <a:t> </a:t>
            </a:r>
            <a:r>
              <a:rPr lang="tr-TR" dirty="0" smtClean="0"/>
              <a:t>olacaktır</a:t>
            </a:r>
            <a:r>
              <a:rPr lang="tr-TR" dirty="0"/>
              <a:t>.</a:t>
            </a:r>
            <a:endParaRPr lang="en-US" dirty="0"/>
          </a:p>
          <a:p>
            <a:r>
              <a:rPr lang="tr-TR" dirty="0" smtClean="0"/>
              <a:t>- Arıza </a:t>
            </a:r>
            <a:r>
              <a:rPr lang="tr-TR" dirty="0"/>
              <a:t>hâlinde vinç operatörünün kabini güvenlikle terk edebilmesi için kabinde lüzumlu halat, ip, merdiven veya diğer uygun bir inme aracı bulundurulacaktır</a:t>
            </a:r>
            <a:r>
              <a:rPr lang="tr-TR" dirty="0" smtClean="0"/>
              <a:t>.</a:t>
            </a:r>
            <a:endParaRPr lang="en-US" dirty="0"/>
          </a:p>
        </p:txBody>
      </p:sp>
    </p:spTree>
    <p:extLst>
      <p:ext uri="{BB962C8B-B14F-4D97-AF65-F5344CB8AC3E}">
        <p14:creationId xmlns:p14="http://schemas.microsoft.com/office/powerpoint/2010/main" val="2429600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1097280" y="1845733"/>
            <a:ext cx="6720196" cy="4567945"/>
          </a:xfrm>
        </p:spPr>
        <p:txBody>
          <a:bodyPr>
            <a:normAutofit/>
          </a:bodyPr>
          <a:lstStyle/>
          <a:p>
            <a:r>
              <a:rPr lang="tr-TR" b="1" dirty="0" err="1"/>
              <a:t>Taretli</a:t>
            </a:r>
            <a:r>
              <a:rPr lang="tr-TR" b="1" dirty="0"/>
              <a:t> istifleyici</a:t>
            </a:r>
            <a:endParaRPr lang="en-US" dirty="0"/>
          </a:p>
          <a:p>
            <a:r>
              <a:rPr lang="tr-TR" dirty="0"/>
              <a:t> </a:t>
            </a:r>
            <a:r>
              <a:rPr lang="tr-TR" dirty="0" smtClean="0"/>
              <a:t>Sütun </a:t>
            </a:r>
            <a:r>
              <a:rPr lang="tr-TR" dirty="0"/>
              <a:t>hareketsizdir. Buna karşın çatalları makinenin her iki yanına doğru 90 derece döndürülebilen bir taret mekanizması vardır. Taret döndükten sonra çatallar yüke doğru uzanır. Normal </a:t>
            </a:r>
            <a:r>
              <a:rPr lang="tr-TR" dirty="0" err="1"/>
              <a:t>forkliftlerde</a:t>
            </a:r>
            <a:r>
              <a:rPr lang="tr-TR" dirty="0"/>
              <a:t> makinenin yüke doğru dönmesi durumu burada yoktur. Taret döndüğünden aks açıklığı yüksek istifleyicilerden bile daha dardır.</a:t>
            </a:r>
            <a:endParaRPr lang="en-US" dirty="0"/>
          </a:p>
          <a:p>
            <a:r>
              <a:rPr lang="tr-TR" dirty="0" smtClean="0"/>
              <a:t>Yükün </a:t>
            </a:r>
            <a:r>
              <a:rPr lang="tr-TR" dirty="0"/>
              <a:t>çapraz uzunluğuna bağlı olarak 1,6 m’ye kadar düşen bu açıklık nedeniyle makine ilerlediği koridor boyunca raylarla yönetilir. Böylece aracın koridor içinde bir sürücü tarafından yönetilme zorunluluğu ortadan kalkar. </a:t>
            </a:r>
            <a:r>
              <a:rPr lang="tr-TR" dirty="0" err="1"/>
              <a:t>Taretli</a:t>
            </a:r>
            <a:r>
              <a:rPr lang="tr-TR" dirty="0"/>
              <a:t> istifleyiciler, yükü 9 metre yüksekliğe kadar kaldırabildiklerinden operatör, gözüyle belirleyeceği yükseklikleri tablo üstündeki bir buton yardımıyla önceden ayarlayabilir. Büyük mağaza ve depolarda bütün boşluklardan yararlanılır</a:t>
            </a:r>
            <a:r>
              <a:rPr lang="tr-TR" dirty="0" smtClean="0"/>
              <a:t>.</a:t>
            </a:r>
            <a:endParaRPr lang="en-US" dirty="0"/>
          </a:p>
        </p:txBody>
      </p:sp>
      <p:pic>
        <p:nvPicPr>
          <p:cNvPr id="10242" name="Picture 2" descr="http://www.forkliftehliyeti.com/images/ozel_amacli_forklift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2173" y="2379260"/>
            <a:ext cx="3828355" cy="3828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8765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a:bodyPr>
          <a:lstStyle/>
          <a:p>
            <a:r>
              <a:rPr lang="tr-TR" dirty="0" smtClean="0"/>
              <a:t>- Raylı   </a:t>
            </a:r>
            <a:r>
              <a:rPr lang="tr-TR" dirty="0"/>
              <a:t>vinçlerin   kabin   kapılarının   sahanlık   veya   geçit   seviyesinden   30 santimetreden daha yüksekte bulunduğu hâllerde, bu kapıların önüne uygun basamaklar yapılacak ve kabinlerde, kum dolu bir kova veya elektrik akımı iletmeyen madde ile doldurulmuş bir yangın söndürme aleti bulundurulacaktır.</a:t>
            </a:r>
            <a:endParaRPr lang="en-US" dirty="0"/>
          </a:p>
          <a:p>
            <a:r>
              <a:rPr lang="tr-TR" dirty="0" smtClean="0"/>
              <a:t>- Raylı </a:t>
            </a:r>
            <a:r>
              <a:rPr lang="tr-TR" dirty="0"/>
              <a:t>vinç kabinleri içinde bulunan ana şalterden başka, kabin damı üzerine ve geçitten kolay erişilir bir yere veya iş yeri tabanının uygun bir yerine, yalnız vinci durduran ikinci bir ana şalter konulacaktır.</a:t>
            </a:r>
            <a:endParaRPr lang="en-US" dirty="0"/>
          </a:p>
          <a:p>
            <a:r>
              <a:rPr lang="tr-TR" dirty="0" smtClean="0"/>
              <a:t>- Raylı  </a:t>
            </a:r>
            <a:r>
              <a:rPr lang="tr-TR" dirty="0"/>
              <a:t>vinçlerin  yükseltmeyi  sınırlayıcı  tertibatı,  doğrudan  doğruya  vincin kasnağı  veya  kancası  tarafından  harekete  geçirilecek  uygun  akım  kesme tertibatlı  ve  yükün  beklenmedik  bir  anda  inmesini  önleyebilecek  şekilde yapılmış olacaktır. Bu tertibat, vincin fren tesisatına bağlı olarak çalışacak ve raylı vinç operatörleri çalışmaya başlamadan önce ve çalışmanın bitiminde, bu tertibatı çalıştırarak kontrol edeceklerdir.</a:t>
            </a:r>
            <a:endParaRPr lang="en-US" dirty="0"/>
          </a:p>
          <a:p>
            <a:r>
              <a:rPr lang="tr-TR" dirty="0" smtClean="0"/>
              <a:t>- 5 </a:t>
            </a:r>
            <a:r>
              <a:rPr lang="tr-TR" dirty="0"/>
              <a:t>ton veya daha fazla yük kaldıran raylı vinçlerde, 2 elektrikli fren veya bir elektrikli ve bir mekanik fren bulundurulacaktır</a:t>
            </a:r>
            <a:r>
              <a:rPr lang="tr-TR" dirty="0" smtClean="0"/>
              <a:t>.</a:t>
            </a:r>
            <a:endParaRPr lang="en-US" dirty="0"/>
          </a:p>
        </p:txBody>
      </p:sp>
    </p:spTree>
    <p:extLst>
      <p:ext uri="{BB962C8B-B14F-4D97-AF65-F5344CB8AC3E}">
        <p14:creationId xmlns:p14="http://schemas.microsoft.com/office/powerpoint/2010/main" val="397938064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10000"/>
          </a:bodyPr>
          <a:lstStyle/>
          <a:p>
            <a:r>
              <a:rPr lang="tr-TR" dirty="0" smtClean="0"/>
              <a:t>- Açık </a:t>
            </a:r>
            <a:r>
              <a:rPr lang="tr-TR" dirty="0"/>
              <a:t>havada çalışan raylı vinçlerde, yük kancasını sürekli aydınlatabilecek ve vinç üzerinde bağlanmış lambalar bulunacaktır.</a:t>
            </a:r>
            <a:endParaRPr lang="en-US" dirty="0"/>
          </a:p>
          <a:p>
            <a:r>
              <a:rPr lang="tr-TR" dirty="0" smtClean="0"/>
              <a:t>- Vinç </a:t>
            </a:r>
            <a:r>
              <a:rPr lang="tr-TR" dirty="0"/>
              <a:t>köprülerinin hareketini kontrol için bu köprülerde, kollu el frenleri veya pedallı ayak frenleri bulunacaktır.</a:t>
            </a:r>
            <a:endParaRPr lang="en-US" dirty="0"/>
          </a:p>
          <a:p>
            <a:r>
              <a:rPr lang="tr-TR" dirty="0" smtClean="0"/>
              <a:t>- Asma  </a:t>
            </a:r>
            <a:r>
              <a:rPr lang="tr-TR" dirty="0"/>
              <a:t>vinç  kaidelerinin  tekerleklerinde,  tekerlek  koruyucuları  ve  bunların yanında vinci tespit için uygun tertibat bulundurulacaktır.</a:t>
            </a:r>
            <a:endParaRPr lang="en-US" dirty="0"/>
          </a:p>
          <a:p>
            <a:r>
              <a:rPr lang="tr-TR" dirty="0" smtClean="0"/>
              <a:t>- Vincin </a:t>
            </a:r>
            <a:r>
              <a:rPr lang="tr-TR" dirty="0"/>
              <a:t>hareketi veya kaldırma esnasında çalışanları uyarmak için operatör, sesi açıkça işitilebilen zil, çan ve benzerleriyle işaret verecek ve bunlar hareket hâlinde iken devamlı olarak çalacaktır.</a:t>
            </a:r>
            <a:endParaRPr lang="en-US" dirty="0"/>
          </a:p>
          <a:p>
            <a:r>
              <a:rPr lang="tr-TR" dirty="0" smtClean="0"/>
              <a:t>- Raylı </a:t>
            </a:r>
            <a:r>
              <a:rPr lang="tr-TR" dirty="0"/>
              <a:t>vinçlerde ana şalterleri açmadan önce operatörler, bütün kumanda kol ve düğmelerinin stop durumunda olduğunu kontrol edecekler ve elektrik akımının kesildiği hâllerde, bütün kumanda sistemini stop durumuna getirecekler ve bu durumu,  akım tekrar  verilinceye  kadar  değiştirmeyeceklerdir. Kabinleri  terk etmeden önce raylı vinç operatörleri, bütün kumanda tertibatını stop durumuna ve ana şalterleri de açık duruma getireceklerdir.</a:t>
            </a:r>
            <a:endParaRPr lang="en-US" dirty="0"/>
          </a:p>
          <a:p>
            <a:endParaRPr lang="en-US" dirty="0"/>
          </a:p>
        </p:txBody>
      </p:sp>
    </p:spTree>
    <p:extLst>
      <p:ext uri="{BB962C8B-B14F-4D97-AF65-F5344CB8AC3E}">
        <p14:creationId xmlns:p14="http://schemas.microsoft.com/office/powerpoint/2010/main" val="317280877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dirty="0" smtClean="0"/>
              <a:t>- Aynı </a:t>
            </a:r>
            <a:r>
              <a:rPr lang="tr-TR" dirty="0"/>
              <a:t>yükü kaldırmak için iki raylı vincin birlikte çalıştırılması hâlinde, her iki vinç operatörüne yalnız bir işaretçi tarafından kumanda verilecek ve vinçlerin hareketlerinde ahengi sağlayacak özel tedbirler alınacaktır.</a:t>
            </a:r>
            <a:endParaRPr lang="en-US" dirty="0"/>
          </a:p>
          <a:p>
            <a:r>
              <a:rPr lang="tr-TR" dirty="0" smtClean="0"/>
              <a:t>- Yüklerin </a:t>
            </a:r>
            <a:r>
              <a:rPr lang="tr-TR" dirty="0"/>
              <a:t>vinçlerle asılı olarak taşınmasında görevlendirilen işaretçi veya işçiler yüklerinin önünde gidecek, ray makaslarını kontrol edecek ve yüklerinin bir kimseye veya herhangi bir engele çarpmayacak bir yükseklikte taşınmasını sağlayacaklardır.</a:t>
            </a:r>
            <a:endParaRPr lang="en-US" dirty="0"/>
          </a:p>
          <a:p>
            <a:r>
              <a:rPr lang="tr-TR" dirty="0" smtClean="0"/>
              <a:t>- Raylı </a:t>
            </a:r>
            <a:r>
              <a:rPr lang="tr-TR" dirty="0"/>
              <a:t>vinçlerin onarımında, bu vinçlerin altına döşemeli bir iskele kurulacak veya bir ağ çekilecek, tekerlekleri içten ve dıştan uygun şekilde </a:t>
            </a:r>
            <a:r>
              <a:rPr lang="tr-TR" dirty="0" err="1"/>
              <a:t>takozlanacaktır</a:t>
            </a:r>
            <a:r>
              <a:rPr lang="tr-TR" dirty="0"/>
              <a:t>.</a:t>
            </a:r>
            <a:endParaRPr lang="en-US" dirty="0"/>
          </a:p>
          <a:p>
            <a:r>
              <a:rPr lang="tr-TR" dirty="0" smtClean="0"/>
              <a:t>- Vince </a:t>
            </a:r>
            <a:r>
              <a:rPr lang="tr-TR" dirty="0"/>
              <a:t>ait ağır parçaların indirilip kaldırılması için vinç üzerinde </a:t>
            </a:r>
            <a:r>
              <a:rPr lang="tr-TR" dirty="0" err="1"/>
              <a:t>caraskal</a:t>
            </a:r>
            <a:r>
              <a:rPr lang="tr-TR" dirty="0"/>
              <a:t> veya makaraların takılabileceği çelik kollar, halkalar veya benzerleri bulunacaktır</a:t>
            </a:r>
            <a:r>
              <a:rPr lang="tr-TR" dirty="0" smtClean="0"/>
              <a:t>.</a:t>
            </a:r>
            <a:endParaRPr lang="en-US" dirty="0"/>
          </a:p>
        </p:txBody>
      </p:sp>
    </p:spTree>
    <p:extLst>
      <p:ext uri="{BB962C8B-B14F-4D97-AF65-F5344CB8AC3E}">
        <p14:creationId xmlns:p14="http://schemas.microsoft.com/office/powerpoint/2010/main" val="235599015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10000"/>
          </a:bodyPr>
          <a:lstStyle/>
          <a:p>
            <a:r>
              <a:rPr lang="tr-TR" dirty="0" smtClean="0"/>
              <a:t>- Raylı </a:t>
            </a:r>
            <a:r>
              <a:rPr lang="tr-TR" dirty="0"/>
              <a:t>vinçler üzerinde herhangi bir onarıma başlanmadan önce bütün kumanda tertibatı stop durumuna getirilecek, iki ana şalter açılacak ve bunlardan biri, sıkıca bağlanacaktır. Vinç üzerine ve uygun yerlere, onarım yapıldığına dair uyarma levhaları konulacaktır. Aynı ray şebekesi üzerinde başka vinçler çalıştığında bunları uygun uzaklıkta durduracak takozlar konulacak veya aynı işi görecek başka tedbirler alınacaktır.</a:t>
            </a:r>
            <a:endParaRPr lang="en-US" dirty="0"/>
          </a:p>
          <a:p>
            <a:r>
              <a:rPr lang="tr-TR" dirty="0" smtClean="0"/>
              <a:t>- Halat </a:t>
            </a:r>
            <a:r>
              <a:rPr lang="tr-TR" dirty="0"/>
              <a:t>tamburlarının ve millerin veya motor bobinlerinin sökülmesinden evvel kaldırma halatları, tamburlar üzerinden çıkarılacaktır ancak bunun sağlanmadığı hâllerde, tamburun ani olarak dönmesi önlenecektir.</a:t>
            </a:r>
            <a:endParaRPr lang="en-US" dirty="0"/>
          </a:p>
          <a:p>
            <a:r>
              <a:rPr lang="tr-TR" dirty="0" smtClean="0"/>
              <a:t>- Raylı  </a:t>
            </a:r>
            <a:r>
              <a:rPr lang="tr-TR" dirty="0"/>
              <a:t>vinçlerde  yapılan  onarımın  bitiminde,  bütün  koruyucuları  yerlerine takılacak ve vinç harekete geçirilmeden önce onarımda kullanılan bütün araç gereç ve malzeme kaldırılmış olacaktır.</a:t>
            </a:r>
            <a:endParaRPr lang="en-US" dirty="0"/>
          </a:p>
          <a:p>
            <a:r>
              <a:rPr lang="tr-TR" dirty="0" smtClean="0"/>
              <a:t>- Motorlu </a:t>
            </a:r>
            <a:r>
              <a:rPr lang="tr-TR" dirty="0"/>
              <a:t>seyyar vinçlerin kaldıracakları en ağır yükler, kabinlerin içinde veya dışında yazılı olarak belirtilecek ve kollu vinçlerde ayrıca </a:t>
            </a:r>
            <a:r>
              <a:rPr lang="tr-TR" dirty="0" err="1"/>
              <a:t>yatıklık</a:t>
            </a:r>
            <a:r>
              <a:rPr lang="tr-TR" dirty="0"/>
              <a:t> ve ok mesafelerine göre kaldırılmasına izin verilen en ağır yükler, aynı şekilde gösterilecek ve bunlardan en ağır yükten fazlası kaldırıldığında durumu bildiren sesli ve ışıklı otomatik bir uyarma tertibatı bulundurulacaktır</a:t>
            </a:r>
            <a:r>
              <a:rPr lang="tr-TR" dirty="0" smtClean="0"/>
              <a:t>.</a:t>
            </a:r>
            <a:endParaRPr lang="en-US" dirty="0"/>
          </a:p>
        </p:txBody>
      </p:sp>
    </p:spTree>
    <p:extLst>
      <p:ext uri="{BB962C8B-B14F-4D97-AF65-F5344CB8AC3E}">
        <p14:creationId xmlns:p14="http://schemas.microsoft.com/office/powerpoint/2010/main" val="20620145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lnSpcReduction="10000"/>
          </a:bodyPr>
          <a:lstStyle/>
          <a:p>
            <a:r>
              <a:rPr lang="tr-TR" dirty="0" smtClean="0"/>
              <a:t>- Vinç   </a:t>
            </a:r>
            <a:r>
              <a:rPr lang="tr-TR" dirty="0"/>
              <a:t>operatörlerinin   kaymasını   önlemek   için   motorlu   seyyar   vinçlerin platformları, tahtadan veya damarlı metal plakadan yapılmış olacak ve buharla çalışan motorlu seyyar  vinç  kabinlerinin  içinde  bir yandan  diğerine rahatça girmeyi sağlayacak bir geçit bulunacaktır.</a:t>
            </a:r>
            <a:endParaRPr lang="en-US" dirty="0"/>
          </a:p>
          <a:p>
            <a:r>
              <a:rPr lang="tr-TR" dirty="0" smtClean="0"/>
              <a:t>- Motorlu </a:t>
            </a:r>
            <a:r>
              <a:rPr lang="tr-TR" dirty="0"/>
              <a:t>vinçlerle yük kaldırılırken veya vinç yer değiştirirken sesli ve ışıklı uyarma yapılacak, bunların gece çalışmalarında farları ve arkalarında stop lambaları yakılacak ve kabinler uygun şekilde aydınlatılacaktır.</a:t>
            </a:r>
            <a:endParaRPr lang="en-US" dirty="0"/>
          </a:p>
          <a:p>
            <a:r>
              <a:rPr lang="tr-TR" dirty="0" smtClean="0"/>
              <a:t>- Motorlu </a:t>
            </a:r>
            <a:r>
              <a:rPr lang="tr-TR" dirty="0"/>
              <a:t>vinçler ray üzerinde hareket ettiklerinde makaslar görevliler tarafından idare edilecek ve operatörler vinç şasesini veya vinç okunu herhangi bir yere değmeyecek şekilde ayarlayacak, çalışmaların bitiminde veya geçici duraklamalarda vinci frenleyecek, okları uygun mesnetler üzerinde yatıracak ve makineleri durduracaktır.</a:t>
            </a:r>
            <a:endParaRPr lang="en-US" dirty="0"/>
          </a:p>
          <a:p>
            <a:r>
              <a:rPr lang="tr-TR" dirty="0" smtClean="0"/>
              <a:t>- Oklu  </a:t>
            </a:r>
            <a:r>
              <a:rPr lang="tr-TR" dirty="0"/>
              <a:t>vinçlerde  okların  </a:t>
            </a:r>
            <a:r>
              <a:rPr lang="tr-TR" dirty="0" err="1"/>
              <a:t>yatıklıklarına</a:t>
            </a:r>
            <a:r>
              <a:rPr lang="tr-TR" dirty="0"/>
              <a:t>  ve  vinç  arabasının  durumuna  göre taşınabilecek en ağır yükler, vinç arabasının veya okun uygun bir yerinde gösterilecek ve bunlarda en ağır yükten fazlası kaldırıldığında durumu bildiren sesli ve otomatik bir uyarma tertibatı bulundurulacaktır</a:t>
            </a:r>
            <a:r>
              <a:rPr lang="tr-TR" dirty="0" smtClean="0"/>
              <a:t>.</a:t>
            </a:r>
            <a:endParaRPr lang="en-US" dirty="0"/>
          </a:p>
        </p:txBody>
      </p:sp>
    </p:spTree>
    <p:extLst>
      <p:ext uri="{BB962C8B-B14F-4D97-AF65-F5344CB8AC3E}">
        <p14:creationId xmlns:p14="http://schemas.microsoft.com/office/powerpoint/2010/main" val="178353336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dirty="0"/>
              <a:t>- Seyyar vinçlerin, platformlu kaldırıcı arabaların ve benzerlerinin tekerlekleri korunacak, bunlarda el ile çalışan sesli uyarma tertibatı bulunacak ve bunların elektrikle çalışanları, uygun ve yeterli şekilde topraklanacaktır.</a:t>
            </a:r>
            <a:endParaRPr lang="en-US" dirty="0"/>
          </a:p>
          <a:p>
            <a:r>
              <a:rPr lang="tr-TR" dirty="0" smtClean="0"/>
              <a:t>- Geçme  </a:t>
            </a:r>
            <a:r>
              <a:rPr lang="tr-TR" dirty="0"/>
              <a:t>(teleskopik)  platform  tipli  kaldırıcı  arabalarda,  yükselen  üst  kısmın birdenbire inmesini engelleyecek otomatik sürgülü veya benzeri uygun </a:t>
            </a:r>
            <a:r>
              <a:rPr lang="tr-TR" dirty="0" smtClean="0"/>
              <a:t>tertibat</a:t>
            </a:r>
            <a:r>
              <a:rPr lang="tr-TR" dirty="0"/>
              <a:t> </a:t>
            </a:r>
            <a:r>
              <a:rPr lang="tr-TR" dirty="0" smtClean="0"/>
              <a:t>bulunacak </a:t>
            </a:r>
            <a:r>
              <a:rPr lang="tr-TR" dirty="0"/>
              <a:t>ve bunlar elektrikle çalıştıklarında platformun yükselmesini ve inmesini  sınırlayacak  bir  tertibat,  yüklerin  indirilmesini  ayarlayan  elektrikli veya mekanik bir fren bulunacaktır. Bunlar yüklü olarak yer değiştirildiğinde devrilmelerini önlemek için platformlar yere yakın tutulacaktır.</a:t>
            </a:r>
            <a:endParaRPr lang="en-US" dirty="0"/>
          </a:p>
          <a:p>
            <a:r>
              <a:rPr lang="tr-TR" dirty="0" smtClean="0"/>
              <a:t>- Çelik </a:t>
            </a:r>
            <a:r>
              <a:rPr lang="tr-TR" dirty="0"/>
              <a:t>halatların güvenlik kat sayısı 6’dan aşağı olmayacak ve halatların ek yerleri, halkaları, başlık ve bağlantıları halatların kaldıracağı en ağır yüke dayanıklı olacaktır.</a:t>
            </a:r>
            <a:endParaRPr lang="en-US" dirty="0"/>
          </a:p>
          <a:p>
            <a:endParaRPr lang="en-US" dirty="0"/>
          </a:p>
        </p:txBody>
      </p:sp>
    </p:spTree>
    <p:extLst>
      <p:ext uri="{BB962C8B-B14F-4D97-AF65-F5344CB8AC3E}">
        <p14:creationId xmlns:p14="http://schemas.microsoft.com/office/powerpoint/2010/main" val="8478502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10000"/>
          </a:bodyPr>
          <a:lstStyle/>
          <a:p>
            <a:r>
              <a:rPr lang="tr-TR" dirty="0"/>
              <a:t>6 bükümlü çelik halatların 50 santimetre veya özel çelik halatların 1 metre boyunca dayanımlarını, aşağıda gösterilen miktarlarda kaybetmiş olanları kullanılmayacaktır.</a:t>
            </a:r>
            <a:endParaRPr lang="en-US" dirty="0"/>
          </a:p>
          <a:p>
            <a:r>
              <a:rPr lang="tr-TR" dirty="0" smtClean="0"/>
              <a:t>·         </a:t>
            </a:r>
            <a:r>
              <a:rPr lang="tr-TR" dirty="0"/>
              <a:t>7 telli çelik halatlarda % 12</a:t>
            </a:r>
            <a:endParaRPr lang="en-US" dirty="0"/>
          </a:p>
          <a:p>
            <a:r>
              <a:rPr lang="tr-TR" dirty="0"/>
              <a:t>·         19 telli çelik halatlarda % 20</a:t>
            </a:r>
            <a:endParaRPr lang="en-US" dirty="0"/>
          </a:p>
          <a:p>
            <a:r>
              <a:rPr lang="tr-TR" dirty="0"/>
              <a:t>·         37 telli çelik halatlarda % 25</a:t>
            </a:r>
            <a:endParaRPr lang="en-US" dirty="0"/>
          </a:p>
          <a:p>
            <a:r>
              <a:rPr lang="tr-TR" dirty="0"/>
              <a:t>·         61 telli çelik halatlarda % 25</a:t>
            </a:r>
            <a:endParaRPr lang="en-US" dirty="0"/>
          </a:p>
          <a:p>
            <a:r>
              <a:rPr lang="tr-TR" dirty="0"/>
              <a:t>·         Üçgen bükümlü özel çelik halatlarda % 15</a:t>
            </a:r>
            <a:endParaRPr lang="en-US" dirty="0"/>
          </a:p>
          <a:p>
            <a:r>
              <a:rPr lang="tr-TR" dirty="0"/>
              <a:t>·         </a:t>
            </a:r>
            <a:r>
              <a:rPr lang="tr-TR" dirty="0" err="1"/>
              <a:t>Nufsele</a:t>
            </a:r>
            <a:r>
              <a:rPr lang="tr-TR" dirty="0"/>
              <a:t> özel çelik halatlarda % 20</a:t>
            </a:r>
            <a:endParaRPr lang="en-US" dirty="0"/>
          </a:p>
          <a:p>
            <a:r>
              <a:rPr lang="tr-TR" dirty="0" smtClean="0"/>
              <a:t>Çelik </a:t>
            </a:r>
            <a:r>
              <a:rPr lang="tr-TR" dirty="0"/>
              <a:t>halatların bağlantı kısımlarında tellerin aşınması, kopması ve bağlantılarının gevşemesi  gibi  hâllerde, halatın  1-3  metresi  uygun  şekilde  kesilecek ve  halatın  başları, yeniden uygun </a:t>
            </a:r>
            <a:r>
              <a:rPr lang="tr-TR"/>
              <a:t>şekilde </a:t>
            </a:r>
            <a:r>
              <a:rPr lang="tr-TR" smtClean="0"/>
              <a:t>bağlanacaktır</a:t>
            </a:r>
            <a:r>
              <a:rPr lang="tr-TR"/>
              <a:t>.</a:t>
            </a:r>
            <a:endParaRPr lang="en-US" dirty="0"/>
          </a:p>
        </p:txBody>
      </p:sp>
    </p:spTree>
    <p:extLst>
      <p:ext uri="{BB962C8B-B14F-4D97-AF65-F5344CB8AC3E}">
        <p14:creationId xmlns:p14="http://schemas.microsoft.com/office/powerpoint/2010/main" val="280973473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spTree>
    <p:extLst>
      <p:ext uri="{BB962C8B-B14F-4D97-AF65-F5344CB8AC3E}">
        <p14:creationId xmlns:p14="http://schemas.microsoft.com/office/powerpoint/2010/main" val="3790522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 FORKLİFTLER VE TRANSPALETLER</a:t>
            </a:r>
            <a:r>
              <a:rPr lang="en-US" dirty="0"/>
              <a:t/>
            </a:r>
            <a:br>
              <a:rPr lang="en-US" dirty="0"/>
            </a:br>
            <a:r>
              <a:rPr lang="tr-TR" sz="2700" b="1" dirty="0"/>
              <a:t>1.1. </a:t>
            </a:r>
            <a:r>
              <a:rPr lang="tr-TR" sz="2700" b="1" dirty="0" err="1"/>
              <a:t>Forkliftin</a:t>
            </a:r>
            <a:r>
              <a:rPr lang="tr-TR" sz="2700" b="1" dirty="0"/>
              <a:t> Özellikleri</a:t>
            </a:r>
            <a:r>
              <a:rPr lang="en-US" sz="2700" dirty="0"/>
              <a:t/>
            </a:r>
            <a:br>
              <a:rPr lang="en-US" sz="2700" dirty="0"/>
            </a:br>
            <a:r>
              <a:rPr lang="tr-TR" sz="2700" b="1" dirty="0" smtClean="0"/>
              <a:t>1.1.1</a:t>
            </a:r>
            <a:r>
              <a:rPr lang="tr-TR" sz="2700" b="1" dirty="0"/>
              <a:t>. </a:t>
            </a:r>
            <a:r>
              <a:rPr lang="tr-TR" sz="2700" b="1" dirty="0" smtClean="0"/>
              <a:t>Tanımı</a:t>
            </a:r>
            <a:endParaRPr lang="en-US" sz="2700" dirty="0"/>
          </a:p>
        </p:txBody>
      </p:sp>
      <p:sp>
        <p:nvSpPr>
          <p:cNvPr id="3" name="İçerik Yer Tutucusu 2"/>
          <p:cNvSpPr>
            <a:spLocks noGrp="1"/>
          </p:cNvSpPr>
          <p:nvPr>
            <p:ph idx="1"/>
          </p:nvPr>
        </p:nvSpPr>
        <p:spPr/>
        <p:txBody>
          <a:bodyPr/>
          <a:lstStyle/>
          <a:p>
            <a:r>
              <a:rPr lang="tr-TR" dirty="0"/>
              <a:t>Bir yükün yatay ve dikey hareketini yapan bir </a:t>
            </a:r>
            <a:r>
              <a:rPr lang="tr-TR" b="1" dirty="0"/>
              <a:t>istifleme </a:t>
            </a:r>
            <a:r>
              <a:rPr lang="tr-TR" dirty="0"/>
              <a:t>aracıdır. </a:t>
            </a:r>
            <a:r>
              <a:rPr lang="tr-TR" dirty="0" err="1"/>
              <a:t>Forklift</a:t>
            </a:r>
            <a:r>
              <a:rPr lang="tr-TR" dirty="0"/>
              <a:t> (istif makinesi), herhangi bir yükü çatallı kolları ile alıp kaldırarak belirli bir mesafeye taşıyıp istif etmeye yarayan taşıma ve kaldırma makineleridir. Sanayi kesimlerinde depolama, gümrük, stoklama, </a:t>
            </a:r>
            <a:r>
              <a:rPr lang="tr-TR" dirty="0" err="1"/>
              <a:t>ambarlama</a:t>
            </a:r>
            <a:r>
              <a:rPr lang="tr-TR" dirty="0"/>
              <a:t> vb. iş yerlerinde ekonomik olarak iş yapan makinelerdir. Bu makineler ile malzemelerin yükleme, boşaltma ve taşıma hizmetleri yapılır.</a:t>
            </a:r>
            <a:endParaRPr lang="en-US" dirty="0"/>
          </a:p>
          <a:p>
            <a:r>
              <a:rPr lang="tr-TR" dirty="0"/>
              <a:t> </a:t>
            </a:r>
            <a:r>
              <a:rPr lang="tr-TR" dirty="0" smtClean="0"/>
              <a:t>Yapılacak </a:t>
            </a:r>
            <a:r>
              <a:rPr lang="tr-TR" dirty="0"/>
              <a:t>olan işin cinsine göre asansöre veya boma </a:t>
            </a:r>
            <a:r>
              <a:rPr lang="tr-TR" dirty="0" err="1"/>
              <a:t>ataşman</a:t>
            </a:r>
            <a:r>
              <a:rPr lang="tr-TR" dirty="0"/>
              <a:t> bağlantısı yapılarak </a:t>
            </a:r>
            <a:r>
              <a:rPr lang="tr-TR" dirty="0" smtClean="0"/>
              <a:t>iş</a:t>
            </a:r>
            <a:r>
              <a:rPr lang="tr-TR" dirty="0"/>
              <a:t> </a:t>
            </a:r>
            <a:r>
              <a:rPr lang="tr-TR" dirty="0" smtClean="0"/>
              <a:t>yaptırılır</a:t>
            </a:r>
            <a:r>
              <a:rPr lang="tr-TR" dirty="0"/>
              <a:t>.</a:t>
            </a:r>
            <a:endParaRPr lang="en-US" dirty="0"/>
          </a:p>
          <a:p>
            <a:r>
              <a:rPr lang="tr-TR" dirty="0"/>
              <a:t/>
            </a:r>
            <a:br>
              <a:rPr lang="tr-TR" dirty="0"/>
            </a:br>
            <a:endParaRPr lang="en-US" dirty="0"/>
          </a:p>
        </p:txBody>
      </p:sp>
    </p:spTree>
    <p:extLst>
      <p:ext uri="{BB962C8B-B14F-4D97-AF65-F5344CB8AC3E}">
        <p14:creationId xmlns:p14="http://schemas.microsoft.com/office/powerpoint/2010/main" val="233871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a:t>Yerden kumandalı </a:t>
            </a:r>
            <a:r>
              <a:rPr lang="tr-TR" b="1" dirty="0" err="1"/>
              <a:t>forklift</a:t>
            </a:r>
            <a:endParaRPr lang="en-US" dirty="0"/>
          </a:p>
          <a:p>
            <a:r>
              <a:rPr lang="tr-TR" dirty="0"/>
              <a:t> </a:t>
            </a:r>
            <a:r>
              <a:rPr lang="tr-TR" dirty="0" smtClean="0"/>
              <a:t>Genel </a:t>
            </a:r>
            <a:r>
              <a:rPr lang="tr-TR" dirty="0"/>
              <a:t>amaçlı </a:t>
            </a:r>
            <a:r>
              <a:rPr lang="tr-TR" dirty="0" err="1"/>
              <a:t>forkliftlerin</a:t>
            </a:r>
            <a:r>
              <a:rPr lang="tr-TR" dirty="0"/>
              <a:t> girip çalışamadığı çok küçük ve dar alanlarda asansör fonksiyonları bulunan, batarya ile tahrikli özel amaçlı </a:t>
            </a:r>
            <a:r>
              <a:rPr lang="tr-TR" dirty="0" err="1"/>
              <a:t>forkliftlerin</a:t>
            </a:r>
            <a:r>
              <a:rPr lang="tr-TR" dirty="0"/>
              <a:t> makine üzerinde operatör </a:t>
            </a:r>
            <a:r>
              <a:rPr lang="tr-TR" dirty="0" err="1"/>
              <a:t>mahali</a:t>
            </a:r>
            <a:r>
              <a:rPr lang="tr-TR" dirty="0"/>
              <a:t>  ve  direksiyon  yoktur.  Kaldırma,  taşıma,  istifleme  işleri  yerdeki  bir  operatör tarafından yapılmaktadır. 1000-1200 kg civarında kaldırma kapasiteleri olabilir</a:t>
            </a:r>
            <a:r>
              <a:rPr lang="tr-TR" dirty="0" smtClean="0"/>
              <a:t>.</a:t>
            </a:r>
            <a:endParaRPr lang="en-US" dirty="0"/>
          </a:p>
        </p:txBody>
      </p:sp>
      <p:pic>
        <p:nvPicPr>
          <p:cNvPr id="4" name="Picture 6" descr="http://www.pozitifmakina.com.tr/forklift/atlet-trucks-alto-ps-pedestrian-stack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8667" y="3098977"/>
            <a:ext cx="2368684" cy="35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974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1.2.6.3. Özel </a:t>
            </a:r>
            <a:r>
              <a:rPr lang="tr-TR" b="1" dirty="0" err="1" smtClean="0"/>
              <a:t>Forkliftler</a:t>
            </a:r>
            <a:endParaRPr lang="en-US" dirty="0"/>
          </a:p>
        </p:txBody>
      </p:sp>
      <p:sp>
        <p:nvSpPr>
          <p:cNvPr id="3" name="İçerik Yer Tutucusu 2"/>
          <p:cNvSpPr>
            <a:spLocks noGrp="1"/>
          </p:cNvSpPr>
          <p:nvPr>
            <p:ph idx="1"/>
          </p:nvPr>
        </p:nvSpPr>
        <p:spPr/>
        <p:txBody>
          <a:bodyPr/>
          <a:lstStyle/>
          <a:p>
            <a:r>
              <a:rPr lang="tr-TR" b="1" dirty="0" smtClean="0"/>
              <a:t>Konteyner taşıyıcısı</a:t>
            </a:r>
            <a:endParaRPr lang="en-US" dirty="0"/>
          </a:p>
          <a:p>
            <a:r>
              <a:rPr lang="tr-TR" dirty="0"/>
              <a:t> </a:t>
            </a:r>
            <a:r>
              <a:rPr lang="tr-TR" dirty="0" smtClean="0"/>
              <a:t>Konteyner </a:t>
            </a:r>
            <a:r>
              <a:rPr lang="tr-TR" dirty="0"/>
              <a:t>istif etme, taşıma amacıyla imal edilmiş yüksek kaldırma kapasiteli özel </a:t>
            </a:r>
            <a:r>
              <a:rPr lang="tr-TR" dirty="0" err="1"/>
              <a:t>forkliftlerdir</a:t>
            </a:r>
            <a:r>
              <a:rPr lang="tr-TR" dirty="0"/>
              <a:t>. Konteyneri yandan ve üstten kavramak suretiyle alabilen tipleri mevcuttur.</a:t>
            </a:r>
            <a:endParaRPr lang="en-US" dirty="0"/>
          </a:p>
          <a:p>
            <a:endParaRPr lang="en-US" dirty="0"/>
          </a:p>
        </p:txBody>
      </p:sp>
      <p:pic>
        <p:nvPicPr>
          <p:cNvPr id="11272" name="Picture 8" descr="http://www.egemenforklift.com.tr/app/webroot/img/urunler/b/148561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119" y="2998340"/>
            <a:ext cx="3579298" cy="375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274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1.3. İşletmelere ve Yapılacak İşe En </a:t>
            </a:r>
            <a:r>
              <a:rPr lang="tr-TR" b="1" dirty="0" err="1"/>
              <a:t>Ugun</a:t>
            </a:r>
            <a:r>
              <a:rPr lang="tr-TR" b="1" dirty="0"/>
              <a:t> </a:t>
            </a:r>
            <a:r>
              <a:rPr lang="tr-TR" b="1" dirty="0" err="1"/>
              <a:t>Forklifti</a:t>
            </a:r>
            <a:r>
              <a:rPr lang="tr-TR" b="1" dirty="0"/>
              <a:t> Seçerken </a:t>
            </a:r>
            <a:r>
              <a:rPr lang="tr-TR" b="1" dirty="0" smtClean="0"/>
              <a:t>Dikkat</a:t>
            </a:r>
            <a:r>
              <a:rPr lang="tr-TR" dirty="0"/>
              <a:t> </a:t>
            </a:r>
            <a:r>
              <a:rPr lang="tr-TR" b="1" dirty="0" smtClean="0"/>
              <a:t>Edilecek Hususlar</a:t>
            </a:r>
            <a:endParaRPr lang="en-US" dirty="0"/>
          </a:p>
        </p:txBody>
      </p:sp>
      <p:sp>
        <p:nvSpPr>
          <p:cNvPr id="3" name="İçerik Yer Tutucusu 2"/>
          <p:cNvSpPr>
            <a:spLocks noGrp="1"/>
          </p:cNvSpPr>
          <p:nvPr>
            <p:ph idx="1"/>
          </p:nvPr>
        </p:nvSpPr>
        <p:spPr/>
        <p:txBody>
          <a:bodyPr>
            <a:normAutofit/>
          </a:bodyPr>
          <a:lstStyle/>
          <a:p>
            <a:r>
              <a:rPr lang="tr-TR" b="1" dirty="0"/>
              <a:t>1.3.1. Tonaj</a:t>
            </a:r>
            <a:endParaRPr lang="en-US" dirty="0"/>
          </a:p>
          <a:p>
            <a:r>
              <a:rPr lang="tr-TR" dirty="0" smtClean="0"/>
              <a:t>Genelde </a:t>
            </a:r>
            <a:r>
              <a:rPr lang="tr-TR" dirty="0"/>
              <a:t>kapalı istifleme alanlarında raf sistemlerinin bulunduğu depolarda, üç tekerlekli elektrikli </a:t>
            </a:r>
            <a:r>
              <a:rPr lang="tr-TR" dirty="0" err="1"/>
              <a:t>forkliftler</a:t>
            </a:r>
            <a:r>
              <a:rPr lang="tr-TR" dirty="0"/>
              <a:t> kullanılır. Dar  koridorlarda manevra yapabilen bu makineler sayesinde depoda daha çok raf sırası ve dolayısıyla daha çok palet istifleme imkânı olur. Bunun dışında açık mekânlarda 2,5-3 ton genelde tercih edilmektedir. 7 ton ve daha yukarısı </a:t>
            </a:r>
            <a:r>
              <a:rPr lang="tr-TR" dirty="0" err="1"/>
              <a:t>forkliftler</a:t>
            </a:r>
            <a:r>
              <a:rPr lang="tr-TR" dirty="0"/>
              <a:t> ise özel uygulamalarda söz konusudur.</a:t>
            </a:r>
            <a:endParaRPr lang="en-US" dirty="0"/>
          </a:p>
          <a:p>
            <a:r>
              <a:rPr lang="tr-TR" b="1" dirty="0" smtClean="0"/>
              <a:t>1.3.2</a:t>
            </a:r>
            <a:r>
              <a:rPr lang="tr-TR" b="1" dirty="0"/>
              <a:t>. Asansör ve Yatay Kaydırma</a:t>
            </a:r>
            <a:endParaRPr lang="en-US" dirty="0"/>
          </a:p>
          <a:p>
            <a:r>
              <a:rPr lang="tr-TR" dirty="0"/>
              <a:t> </a:t>
            </a:r>
            <a:r>
              <a:rPr lang="tr-TR" dirty="0" smtClean="0"/>
              <a:t>Standart</a:t>
            </a:r>
            <a:r>
              <a:rPr lang="tr-TR" dirty="0"/>
              <a:t>, tripleks ve </a:t>
            </a:r>
            <a:r>
              <a:rPr lang="tr-TR" dirty="0" err="1"/>
              <a:t>hilo</a:t>
            </a:r>
            <a:r>
              <a:rPr lang="tr-TR" dirty="0"/>
              <a:t> olmak üzere üç çeşit asansör vardır. Standart asansörler, çalışma alanında bir </a:t>
            </a:r>
            <a:r>
              <a:rPr lang="tr-TR" dirty="0" err="1"/>
              <a:t>limitasyon</a:t>
            </a:r>
            <a:r>
              <a:rPr lang="tr-TR" dirty="0"/>
              <a:t> bulunmadığı koşullarda kullanılır. Tripleks asansörler ise konteyner içinde veya yüksek raflarda çalışmaya uygundur. </a:t>
            </a:r>
            <a:r>
              <a:rPr lang="tr-TR" dirty="0" err="1"/>
              <a:t>Forklifti</a:t>
            </a:r>
            <a:r>
              <a:rPr lang="tr-TR" dirty="0"/>
              <a:t> kıpırdatmadan yükü sağa ve sola 10 cm kaydıran aparata yatay kaydırma aparatı denir. İstifleme esnasında büyük pratiklik sağlar.</a:t>
            </a:r>
            <a:endParaRPr lang="en-US" dirty="0"/>
          </a:p>
          <a:p>
            <a:endParaRPr lang="en-US" dirty="0"/>
          </a:p>
        </p:txBody>
      </p:sp>
    </p:spTree>
    <p:extLst>
      <p:ext uri="{BB962C8B-B14F-4D97-AF65-F5344CB8AC3E}">
        <p14:creationId xmlns:p14="http://schemas.microsoft.com/office/powerpoint/2010/main" val="1367503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1097280" y="1845734"/>
            <a:ext cx="4401999" cy="4023360"/>
          </a:xfrm>
        </p:spPr>
        <p:txBody>
          <a:bodyPr>
            <a:normAutofit/>
          </a:bodyPr>
          <a:lstStyle/>
          <a:p>
            <a:r>
              <a:rPr lang="tr-TR" b="1" dirty="0"/>
              <a:t>1.3.3. </a:t>
            </a:r>
            <a:r>
              <a:rPr lang="tr-TR" b="1" dirty="0" err="1"/>
              <a:t>Ataşman</a:t>
            </a:r>
            <a:endParaRPr lang="en-US" dirty="0"/>
          </a:p>
          <a:p>
            <a:pPr marL="0" indent="0">
              <a:buNone/>
            </a:pPr>
            <a:r>
              <a:rPr lang="tr-TR" dirty="0"/>
              <a:t> </a:t>
            </a:r>
            <a:r>
              <a:rPr lang="tr-TR" dirty="0" smtClean="0"/>
              <a:t>Değişik </a:t>
            </a:r>
            <a:r>
              <a:rPr lang="tr-TR" dirty="0"/>
              <a:t>tipte malları taşımak ve istiflemek için çok değişik özelliklerde </a:t>
            </a:r>
            <a:r>
              <a:rPr lang="tr-TR" dirty="0" err="1"/>
              <a:t>ataşman</a:t>
            </a:r>
            <a:r>
              <a:rPr lang="tr-TR" dirty="0"/>
              <a:t> kullanılabilir.</a:t>
            </a:r>
            <a:endParaRPr lang="en-US" dirty="0"/>
          </a:p>
          <a:p>
            <a:r>
              <a:rPr lang="tr-TR" b="1" dirty="0"/>
              <a:t>1.3.3.1. Varil </a:t>
            </a:r>
            <a:r>
              <a:rPr lang="tr-TR" b="1" dirty="0" err="1" smtClean="0"/>
              <a:t>Ataşmanı</a:t>
            </a:r>
            <a:r>
              <a:rPr lang="tr-TR" dirty="0"/>
              <a:t/>
            </a:r>
            <a:br>
              <a:rPr lang="tr-TR" dirty="0"/>
            </a:br>
            <a:r>
              <a:rPr lang="tr-TR" dirty="0" smtClean="0"/>
              <a:t>Varil </a:t>
            </a:r>
            <a:r>
              <a:rPr lang="tr-TR" dirty="0" err="1"/>
              <a:t>ataşmanı</a:t>
            </a:r>
            <a:r>
              <a:rPr lang="tr-TR" dirty="0"/>
              <a:t>, bir veya birden fazla sac veya plastik varil, fıçı gibi yükleri güvenli ve hızlı bir şekilde nakletmeyi sağlar. </a:t>
            </a:r>
            <a:r>
              <a:rPr lang="tr-TR" dirty="0" err="1"/>
              <a:t>Ataşman</a:t>
            </a:r>
            <a:r>
              <a:rPr lang="tr-TR" dirty="0"/>
              <a:t>, </a:t>
            </a:r>
            <a:r>
              <a:rPr lang="tr-TR" dirty="0" err="1"/>
              <a:t>forklift</a:t>
            </a:r>
            <a:r>
              <a:rPr lang="tr-TR" dirty="0"/>
              <a:t> önünde yer alan çatallar vasıtasıyla hızlı bir şekilde takılıp sökülebilir. </a:t>
            </a:r>
            <a:r>
              <a:rPr lang="tr-TR" dirty="0" err="1"/>
              <a:t>Ataşman</a:t>
            </a:r>
            <a:r>
              <a:rPr lang="tr-TR" dirty="0"/>
              <a:t> mekanik çalıştığı için hiçbir ilave hidrolik bağlantıya gerek kalmaz</a:t>
            </a:r>
            <a:r>
              <a:rPr lang="tr-TR" dirty="0" smtClean="0"/>
              <a:t>.</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476" y="1962352"/>
            <a:ext cx="3099045" cy="178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172" y="4341271"/>
            <a:ext cx="3712610" cy="152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888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1097280" y="1845733"/>
            <a:ext cx="4015633" cy="4516429"/>
          </a:xfrm>
        </p:spPr>
        <p:txBody>
          <a:bodyPr>
            <a:normAutofit/>
          </a:bodyPr>
          <a:lstStyle/>
          <a:p>
            <a:r>
              <a:rPr lang="tr-TR" b="1" dirty="0"/>
              <a:t>1.3.3.2. Briket </a:t>
            </a:r>
            <a:r>
              <a:rPr lang="tr-TR" b="1" dirty="0" err="1"/>
              <a:t>Ataşmanı</a:t>
            </a:r>
            <a:endParaRPr lang="en-US" dirty="0"/>
          </a:p>
          <a:p>
            <a:r>
              <a:rPr lang="tr-TR" dirty="0"/>
              <a:t> </a:t>
            </a:r>
            <a:r>
              <a:rPr lang="tr-TR" dirty="0" smtClean="0"/>
              <a:t>Briket </a:t>
            </a:r>
            <a:r>
              <a:rPr lang="tr-TR" dirty="0" err="1"/>
              <a:t>ataşmanı</a:t>
            </a:r>
            <a:r>
              <a:rPr lang="tr-TR" dirty="0"/>
              <a:t>, hafif yapı (duvar, asmolen, filigran vb.) elemanlarının güvenli ve hızlı bir şekilde nakledilmesini sağlar. </a:t>
            </a:r>
            <a:r>
              <a:rPr lang="tr-TR" dirty="0" err="1"/>
              <a:t>Ataşmanın</a:t>
            </a:r>
            <a:r>
              <a:rPr lang="tr-TR" dirty="0"/>
              <a:t> sökülüp takılmasını kolaylaştırmak amacıyla hidrolik bağlantı elemanları </a:t>
            </a:r>
            <a:r>
              <a:rPr lang="tr-TR" dirty="0" err="1"/>
              <a:t>jaklı</a:t>
            </a:r>
            <a:r>
              <a:rPr lang="tr-TR" dirty="0"/>
              <a:t> üretilir. Bunun sayesinde hidrolik bağlantı elemanları kolay ve hızlı bir şekilde sökülebilmekte ve takılabilmektedir. Arzu edildiği takdirde sağ sol kaydırma (</a:t>
            </a:r>
            <a:r>
              <a:rPr lang="tr-TR" dirty="0" err="1"/>
              <a:t>side</a:t>
            </a:r>
            <a:r>
              <a:rPr lang="tr-TR" dirty="0"/>
              <a:t> </a:t>
            </a:r>
            <a:r>
              <a:rPr lang="tr-TR" dirty="0" err="1"/>
              <a:t>shifter</a:t>
            </a:r>
            <a:r>
              <a:rPr lang="tr-TR" dirty="0"/>
              <a:t>) özelliği de ilave edilebilmektedir</a:t>
            </a:r>
            <a:r>
              <a:rPr lang="tr-TR" dirty="0" smtClean="0"/>
              <a:t>.</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986" y="2529022"/>
            <a:ext cx="3858899" cy="226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123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1097280" y="1845734"/>
            <a:ext cx="4041390" cy="4023360"/>
          </a:xfrm>
        </p:spPr>
        <p:txBody>
          <a:bodyPr>
            <a:normAutofit lnSpcReduction="10000"/>
          </a:bodyPr>
          <a:lstStyle/>
          <a:p>
            <a:r>
              <a:rPr lang="tr-TR" b="1" dirty="0"/>
              <a:t>1.3.3.3. Dört Taraflı Kilit Taşı </a:t>
            </a:r>
            <a:r>
              <a:rPr lang="tr-TR" b="1" dirty="0" err="1"/>
              <a:t>Ataşmanı</a:t>
            </a:r>
            <a:endParaRPr lang="en-US" dirty="0"/>
          </a:p>
          <a:p>
            <a:r>
              <a:rPr lang="tr-TR" dirty="0" smtClean="0"/>
              <a:t>Kilit </a:t>
            </a:r>
            <a:r>
              <a:rPr lang="tr-TR" dirty="0"/>
              <a:t>taşı </a:t>
            </a:r>
            <a:r>
              <a:rPr lang="tr-TR" dirty="0" err="1"/>
              <a:t>ataşmanı</a:t>
            </a:r>
            <a:r>
              <a:rPr lang="tr-TR" dirty="0"/>
              <a:t>, adından da anlaşılacağı gibi beton ürünlerini (bordür, kaldırım taşı, kilit  taşı  vb.)  dört  taraftan  yakalayarak  zarar  vermeden  güvenli  ve  hızlı  bir  şekilde nakletmeyi sağlar. </a:t>
            </a:r>
            <a:r>
              <a:rPr lang="tr-TR" dirty="0" err="1"/>
              <a:t>Ataşmanın</a:t>
            </a:r>
            <a:r>
              <a:rPr lang="tr-TR" dirty="0"/>
              <a:t> sökülüp takılmasını kolaylaştırmak amacıyla hidrolik bağlantı elemanları </a:t>
            </a:r>
            <a:r>
              <a:rPr lang="tr-TR" dirty="0" err="1"/>
              <a:t>jaklı</a:t>
            </a:r>
            <a:r>
              <a:rPr lang="tr-TR" dirty="0"/>
              <a:t> olarak üretilmektedir. Bunun sayesinde hidrolik bağlantı elemanları kolay ve hızlı bir şekilde sökülebilmekte ve takılabilmektedir</a:t>
            </a:r>
            <a:r>
              <a:rPr lang="tr-TR" dirty="0" smtClean="0"/>
              <a:t>.</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321" y="2580539"/>
            <a:ext cx="4242843" cy="244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151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1097280" y="1845734"/>
            <a:ext cx="4350483" cy="4323246"/>
          </a:xfrm>
        </p:spPr>
        <p:txBody>
          <a:bodyPr>
            <a:normAutofit/>
          </a:bodyPr>
          <a:lstStyle/>
          <a:p>
            <a:r>
              <a:rPr lang="tr-TR" b="1" dirty="0"/>
              <a:t>1.3.3.4. İtme Üniteli </a:t>
            </a:r>
            <a:r>
              <a:rPr lang="tr-TR" b="1" dirty="0" err="1"/>
              <a:t>Ataşman</a:t>
            </a:r>
            <a:endParaRPr lang="en-US" dirty="0"/>
          </a:p>
          <a:p>
            <a:r>
              <a:rPr lang="tr-TR" dirty="0"/>
              <a:t> </a:t>
            </a:r>
            <a:r>
              <a:rPr lang="tr-TR" dirty="0" smtClean="0"/>
              <a:t>İtme </a:t>
            </a:r>
            <a:r>
              <a:rPr lang="tr-TR" dirty="0"/>
              <a:t>üniteli </a:t>
            </a:r>
            <a:r>
              <a:rPr lang="tr-TR" dirty="0" err="1"/>
              <a:t>ataşman</a:t>
            </a:r>
            <a:r>
              <a:rPr lang="tr-TR" dirty="0"/>
              <a:t> çimento, alçı vb. torbaları özel yapılmış palet veya platform üzerinden alarak palet, zemin, platform, römork, kamyon vb. üzerine taşıyıp boşaltmak veya yüklemek amacıyla kullanılır. </a:t>
            </a:r>
            <a:r>
              <a:rPr lang="tr-TR" dirty="0" err="1"/>
              <a:t>Ataşmanın</a:t>
            </a:r>
            <a:r>
              <a:rPr lang="tr-TR" dirty="0"/>
              <a:t> sökülüp takılmasını kolaylaştırmak amacıyla hidrolik bağlantı elemanları </a:t>
            </a:r>
            <a:r>
              <a:rPr lang="tr-TR" dirty="0" err="1"/>
              <a:t>jaklı</a:t>
            </a:r>
            <a:r>
              <a:rPr lang="tr-TR" dirty="0"/>
              <a:t> olarak üretilmektedir. Bunun sayesinde hidrolik bağlantı elemanları kolay ve hızlı bir şekilde sökülebilmekte ve takılabilmektedir</a:t>
            </a:r>
            <a:r>
              <a:rPr lang="tr-TR" dirty="0" smtClean="0"/>
              <a:t>.</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8300" y="2451749"/>
            <a:ext cx="3816010" cy="22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082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1097280" y="1845734"/>
            <a:ext cx="4505030" cy="4349004"/>
          </a:xfrm>
        </p:spPr>
        <p:txBody>
          <a:bodyPr/>
          <a:lstStyle/>
          <a:p>
            <a:r>
              <a:rPr lang="tr-TR" b="1" dirty="0"/>
              <a:t>1.3.3.5. Çatal Kaydırıcı</a:t>
            </a:r>
            <a:endParaRPr lang="en-US" dirty="0"/>
          </a:p>
          <a:p>
            <a:r>
              <a:rPr lang="tr-TR" dirty="0" smtClean="0"/>
              <a:t>Side </a:t>
            </a:r>
            <a:r>
              <a:rPr lang="tr-TR" dirty="0" err="1"/>
              <a:t>shifter</a:t>
            </a:r>
            <a:r>
              <a:rPr lang="tr-TR" dirty="0"/>
              <a:t> </a:t>
            </a:r>
            <a:r>
              <a:rPr lang="tr-TR" dirty="0" err="1"/>
              <a:t>ataşmanı</a:t>
            </a:r>
            <a:r>
              <a:rPr lang="tr-TR" dirty="0"/>
              <a:t>, yükleme ve boşaltma sırasında yükü </a:t>
            </a:r>
            <a:r>
              <a:rPr lang="tr-TR" dirty="0" err="1"/>
              <a:t>ataşman</a:t>
            </a:r>
            <a:r>
              <a:rPr lang="tr-TR" dirty="0"/>
              <a:t> üzerindeyken sağa sola kaydırarak doğru pozisyona getirmede en büyük yardımcıdır. Yük boşaltma veya yükleme sırasında doğru yanaşılmadığı takdirde birkaç manevra yapmak yerine tek bir harekette bu işlemi yapmaya olanak sağlar.</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078" y="2104019"/>
            <a:ext cx="4283901" cy="293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080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1097280" y="1845733"/>
            <a:ext cx="4324726" cy="4271731"/>
          </a:xfrm>
        </p:spPr>
        <p:txBody>
          <a:bodyPr>
            <a:normAutofit/>
          </a:bodyPr>
          <a:lstStyle/>
          <a:p>
            <a:r>
              <a:rPr lang="tr-TR" b="1" dirty="0"/>
              <a:t>1.3.3.6. 135° Döner Çatal </a:t>
            </a:r>
            <a:r>
              <a:rPr lang="tr-TR" b="1" dirty="0" err="1"/>
              <a:t>Ataşmanı</a:t>
            </a:r>
            <a:endParaRPr lang="en-US" dirty="0"/>
          </a:p>
          <a:p>
            <a:r>
              <a:rPr lang="tr-TR" dirty="0"/>
              <a:t> </a:t>
            </a:r>
            <a:r>
              <a:rPr lang="tr-TR" dirty="0" smtClean="0"/>
              <a:t>135</a:t>
            </a:r>
            <a:r>
              <a:rPr lang="tr-TR" dirty="0"/>
              <a:t>° döner çatal </a:t>
            </a:r>
            <a:r>
              <a:rPr lang="tr-TR" dirty="0" err="1"/>
              <a:t>ataşmanı</a:t>
            </a:r>
            <a:r>
              <a:rPr lang="tr-TR" dirty="0"/>
              <a:t>; taşınan veya alınan sandık, kasa veya tank içindeki, palet üzerindeki yük veya ürünlerin bir noktadan diğerine taşınmasında, yükleme ve boşaltma yapılmasında kullanılır. </a:t>
            </a:r>
            <a:r>
              <a:rPr lang="tr-TR" dirty="0" err="1"/>
              <a:t>Ataşmanın</a:t>
            </a:r>
            <a:r>
              <a:rPr lang="tr-TR" dirty="0"/>
              <a:t> sökülüp takılmasını kolaylaştırmak amacıyla hidrolik bağlantı elemanları </a:t>
            </a:r>
            <a:r>
              <a:rPr lang="tr-TR" dirty="0" err="1"/>
              <a:t>jaklı</a:t>
            </a:r>
            <a:r>
              <a:rPr lang="tr-TR" dirty="0"/>
              <a:t> olarak üretilmektedir. Bunun sayesinde hidrolik bağlantı elemanları kolay ve hızlı bir şekilde sökülebilmekte ve takılabilmektedir</a:t>
            </a:r>
            <a:r>
              <a:rPr lang="tr-TR" dirty="0" smtClean="0"/>
              <a:t>.</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922" y="2374477"/>
            <a:ext cx="5228758" cy="285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993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1097280" y="1845734"/>
            <a:ext cx="4234574" cy="4400520"/>
          </a:xfrm>
        </p:spPr>
        <p:txBody>
          <a:bodyPr>
            <a:normAutofit/>
          </a:bodyPr>
          <a:lstStyle/>
          <a:p>
            <a:r>
              <a:rPr lang="tr-TR" b="1" dirty="0"/>
              <a:t>1.3.3.7. Kâğıt Bobin </a:t>
            </a:r>
            <a:r>
              <a:rPr lang="tr-TR" b="1" dirty="0" err="1"/>
              <a:t>Ataşmanı</a:t>
            </a:r>
            <a:endParaRPr lang="en-US" dirty="0"/>
          </a:p>
          <a:p>
            <a:r>
              <a:rPr lang="tr-TR" dirty="0"/>
              <a:t> </a:t>
            </a:r>
            <a:r>
              <a:rPr lang="tr-TR" dirty="0" smtClean="0"/>
              <a:t>360</a:t>
            </a:r>
            <a:r>
              <a:rPr lang="tr-TR" dirty="0"/>
              <a:t>° döner kâğıt </a:t>
            </a:r>
            <a:r>
              <a:rPr lang="tr-TR" dirty="0" err="1"/>
              <a:t>ataşmanı</a:t>
            </a:r>
            <a:r>
              <a:rPr lang="tr-TR" dirty="0"/>
              <a:t>, yatay ve dikey şekilde istiflemeye göre üretilmiştir. İnce profillerle tutturulmuş lastikli (</a:t>
            </a:r>
            <a:r>
              <a:rPr lang="tr-TR" dirty="0" err="1"/>
              <a:t>kauçuklu</a:t>
            </a:r>
            <a:r>
              <a:rPr lang="tr-TR" dirty="0"/>
              <a:t>) kollar, balya taşınırken zarar görmesini önlemektedir ve balyayı daha sıkı kavrayarak güvenliği en üst seviyede tutmaktadır. </a:t>
            </a:r>
            <a:r>
              <a:rPr lang="tr-TR" dirty="0" err="1"/>
              <a:t>Leotec</a:t>
            </a:r>
            <a:r>
              <a:rPr lang="tr-TR" dirty="0"/>
              <a:t> </a:t>
            </a:r>
            <a:r>
              <a:rPr lang="tr-TR" dirty="0" err="1"/>
              <a:t>ataşmanları</a:t>
            </a:r>
            <a:r>
              <a:rPr lang="tr-TR" dirty="0"/>
              <a:t>,   kendine   özel   valf   fren   sistemi   ve   ayna   dişlisiyle   güvenli   bir   dönüş sağlamaktadır. Kâğıt bobinlerini güvenli bir şekilde taşıyabilir. Özel üretilmiş 360° döner yatak sistemi sayesinde istenilen şekilde çevirme imkânı sunmaktadır</a:t>
            </a:r>
            <a:r>
              <a:rPr lang="tr-TR" dirty="0" smtClean="0"/>
              <a:t>.</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480" y="2348718"/>
            <a:ext cx="4669754" cy="263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622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6068"/>
            <a:ext cx="6905015" cy="580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rotWithShape="1">
          <a:blip r:embed="rId3"/>
          <a:srcRect l="51241" t="50167" r="38594" b="27855"/>
          <a:stretch/>
        </p:blipFill>
        <p:spPr>
          <a:xfrm>
            <a:off x="7291495" y="1056068"/>
            <a:ext cx="3732820" cy="2588722"/>
          </a:xfrm>
          <a:prstGeom prst="rect">
            <a:avLst/>
          </a:prstGeom>
        </p:spPr>
      </p:pic>
      <p:pic>
        <p:nvPicPr>
          <p:cNvPr id="6" name="Resim 5"/>
          <p:cNvPicPr>
            <a:picLocks noChangeAspect="1"/>
          </p:cNvPicPr>
          <p:nvPr/>
        </p:nvPicPr>
        <p:blipFill rotWithShape="1">
          <a:blip r:embed="rId3"/>
          <a:srcRect l="61202" t="50167" r="28720" b="27855"/>
          <a:stretch/>
        </p:blipFill>
        <p:spPr>
          <a:xfrm>
            <a:off x="7410019" y="3644790"/>
            <a:ext cx="3608490" cy="2524190"/>
          </a:xfrm>
          <a:prstGeom prst="rect">
            <a:avLst/>
          </a:prstGeom>
        </p:spPr>
      </p:pic>
      <p:sp>
        <p:nvSpPr>
          <p:cNvPr id="2" name="Unvan 1"/>
          <p:cNvSpPr>
            <a:spLocks noGrp="1"/>
          </p:cNvSpPr>
          <p:nvPr>
            <p:ph type="title"/>
          </p:nvPr>
        </p:nvSpPr>
        <p:spPr>
          <a:xfrm>
            <a:off x="1097280" y="286603"/>
            <a:ext cx="10058400" cy="769465"/>
          </a:xfrm>
        </p:spPr>
        <p:txBody>
          <a:bodyPr/>
          <a:lstStyle/>
          <a:p>
            <a:r>
              <a:rPr lang="tr-TR" b="1" dirty="0"/>
              <a:t>1.1.2. </a:t>
            </a:r>
            <a:r>
              <a:rPr lang="tr-TR" b="1" dirty="0" err="1"/>
              <a:t>Forkliftin</a:t>
            </a:r>
            <a:r>
              <a:rPr lang="tr-TR" b="1" dirty="0"/>
              <a:t> </a:t>
            </a:r>
            <a:r>
              <a:rPr lang="tr-TR" b="1" dirty="0" smtClean="0"/>
              <a:t>Bölümleri</a:t>
            </a:r>
            <a:endParaRPr lang="en-US" dirty="0"/>
          </a:p>
        </p:txBody>
      </p:sp>
    </p:spTree>
    <p:extLst>
      <p:ext uri="{BB962C8B-B14F-4D97-AF65-F5344CB8AC3E}">
        <p14:creationId xmlns:p14="http://schemas.microsoft.com/office/powerpoint/2010/main" val="2521376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1.3.3.8. Diğer Modeller</a:t>
            </a:r>
            <a:r>
              <a:rPr lang="en-US" dirty="0"/>
              <a:t/>
            </a:r>
            <a:br>
              <a:rPr lang="en-US" dirty="0"/>
            </a:b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658" y="1492661"/>
            <a:ext cx="3033405" cy="171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923" y="1517732"/>
            <a:ext cx="3494307" cy="16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2090" y="1517732"/>
            <a:ext cx="2573588" cy="169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310" y="3898029"/>
            <a:ext cx="2521684" cy="228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4235" y="3898029"/>
            <a:ext cx="2521684" cy="228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3996" y="3898029"/>
            <a:ext cx="2521684" cy="228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1500728" y="3201019"/>
            <a:ext cx="2627336" cy="369332"/>
          </a:xfrm>
          <a:prstGeom prst="rect">
            <a:avLst/>
          </a:prstGeom>
          <a:noFill/>
        </p:spPr>
        <p:txBody>
          <a:bodyPr wrap="square" rtlCol="0">
            <a:spAutoFit/>
          </a:bodyPr>
          <a:lstStyle/>
          <a:p>
            <a:r>
              <a:rPr lang="tr-TR" b="1" dirty="0"/>
              <a:t>Tomruk/boru </a:t>
            </a:r>
            <a:r>
              <a:rPr lang="tr-TR" b="1" dirty="0" err="1"/>
              <a:t>ataşmanı</a:t>
            </a:r>
            <a:endParaRPr lang="en-US" dirty="0"/>
          </a:p>
        </p:txBody>
      </p:sp>
      <p:sp>
        <p:nvSpPr>
          <p:cNvPr id="11" name="Metin kutusu 10"/>
          <p:cNvSpPr txBox="1"/>
          <p:nvPr/>
        </p:nvSpPr>
        <p:spPr>
          <a:xfrm>
            <a:off x="4607923" y="3219394"/>
            <a:ext cx="3620382" cy="369332"/>
          </a:xfrm>
          <a:prstGeom prst="rect">
            <a:avLst/>
          </a:prstGeom>
          <a:noFill/>
        </p:spPr>
        <p:txBody>
          <a:bodyPr wrap="square" rtlCol="0">
            <a:spAutoFit/>
          </a:bodyPr>
          <a:lstStyle/>
          <a:p>
            <a:r>
              <a:rPr lang="tr-TR" b="1" dirty="0"/>
              <a:t>Tomruk/boru </a:t>
            </a:r>
            <a:r>
              <a:rPr lang="tr-TR" b="1" dirty="0" err="1"/>
              <a:t>ataşmanı</a:t>
            </a:r>
            <a:r>
              <a:rPr lang="tr-TR" b="1" dirty="0"/>
              <a:t> (</a:t>
            </a:r>
            <a:r>
              <a:rPr lang="tr-TR" b="1" dirty="0" err="1"/>
              <a:t>forklift</a:t>
            </a:r>
            <a:r>
              <a:rPr lang="tr-TR" b="1" dirty="0"/>
              <a:t> tipi</a:t>
            </a:r>
            <a:r>
              <a:rPr lang="tr-TR" b="1" dirty="0" smtClean="0"/>
              <a:t>)</a:t>
            </a:r>
            <a:endParaRPr lang="en-US" dirty="0"/>
          </a:p>
        </p:txBody>
      </p:sp>
      <p:sp>
        <p:nvSpPr>
          <p:cNvPr id="12" name="Metin kutusu 11"/>
          <p:cNvSpPr txBox="1"/>
          <p:nvPr/>
        </p:nvSpPr>
        <p:spPr>
          <a:xfrm>
            <a:off x="8582089" y="3219394"/>
            <a:ext cx="2627336" cy="369332"/>
          </a:xfrm>
          <a:prstGeom prst="rect">
            <a:avLst/>
          </a:prstGeom>
          <a:noFill/>
        </p:spPr>
        <p:txBody>
          <a:bodyPr wrap="square" rtlCol="0">
            <a:spAutoFit/>
          </a:bodyPr>
          <a:lstStyle/>
          <a:p>
            <a:r>
              <a:rPr lang="tr-TR" b="1" dirty="0"/>
              <a:t>135° döner çatal </a:t>
            </a:r>
            <a:r>
              <a:rPr lang="tr-TR" b="1" dirty="0" err="1"/>
              <a:t>ataşman</a:t>
            </a:r>
            <a:endParaRPr lang="en-US" dirty="0"/>
          </a:p>
        </p:txBody>
      </p:sp>
      <p:sp>
        <p:nvSpPr>
          <p:cNvPr id="13" name="Metin kutusu 12"/>
          <p:cNvSpPr txBox="1"/>
          <p:nvPr/>
        </p:nvSpPr>
        <p:spPr>
          <a:xfrm>
            <a:off x="1297692" y="6278081"/>
            <a:ext cx="2627336" cy="369332"/>
          </a:xfrm>
          <a:prstGeom prst="rect">
            <a:avLst/>
          </a:prstGeom>
          <a:noFill/>
        </p:spPr>
        <p:txBody>
          <a:bodyPr wrap="square" rtlCol="0">
            <a:spAutoFit/>
          </a:bodyPr>
          <a:lstStyle/>
          <a:p>
            <a:r>
              <a:rPr lang="tr-TR" b="1" dirty="0"/>
              <a:t>Tomruk </a:t>
            </a:r>
            <a:r>
              <a:rPr lang="tr-TR" b="1" dirty="0" err="1"/>
              <a:t>ataşmanı</a:t>
            </a:r>
            <a:r>
              <a:rPr lang="tr-TR" b="1" dirty="0"/>
              <a:t> </a:t>
            </a:r>
            <a:endParaRPr lang="en-US" dirty="0"/>
          </a:p>
        </p:txBody>
      </p:sp>
      <p:sp>
        <p:nvSpPr>
          <p:cNvPr id="14" name="Metin kutusu 13"/>
          <p:cNvSpPr txBox="1"/>
          <p:nvPr/>
        </p:nvSpPr>
        <p:spPr>
          <a:xfrm>
            <a:off x="5474894" y="6271272"/>
            <a:ext cx="2627336" cy="369332"/>
          </a:xfrm>
          <a:prstGeom prst="rect">
            <a:avLst/>
          </a:prstGeom>
          <a:noFill/>
        </p:spPr>
        <p:txBody>
          <a:bodyPr wrap="square" rtlCol="0">
            <a:spAutoFit/>
          </a:bodyPr>
          <a:lstStyle/>
          <a:p>
            <a:r>
              <a:rPr lang="tr-TR" b="1" dirty="0"/>
              <a:t>Hurda toplayıcı </a:t>
            </a:r>
            <a:endParaRPr lang="en-US" dirty="0"/>
          </a:p>
        </p:txBody>
      </p:sp>
      <p:sp>
        <p:nvSpPr>
          <p:cNvPr id="15" name="Metin kutusu 14"/>
          <p:cNvSpPr txBox="1"/>
          <p:nvPr/>
        </p:nvSpPr>
        <p:spPr>
          <a:xfrm>
            <a:off x="9086452" y="6278081"/>
            <a:ext cx="2627336" cy="369332"/>
          </a:xfrm>
          <a:prstGeom prst="rect">
            <a:avLst/>
          </a:prstGeom>
          <a:noFill/>
        </p:spPr>
        <p:txBody>
          <a:bodyPr wrap="square" rtlCol="0">
            <a:spAutoFit/>
          </a:bodyPr>
          <a:lstStyle/>
          <a:p>
            <a:r>
              <a:rPr lang="tr-TR" b="1" dirty="0"/>
              <a:t>Çatal </a:t>
            </a:r>
            <a:r>
              <a:rPr lang="tr-TR" b="1" dirty="0" err="1"/>
              <a:t>ataşmanı</a:t>
            </a:r>
            <a:endParaRPr lang="en-US" dirty="0"/>
          </a:p>
        </p:txBody>
      </p:sp>
    </p:spTree>
    <p:extLst>
      <p:ext uri="{BB962C8B-B14F-4D97-AF65-F5344CB8AC3E}">
        <p14:creationId xmlns:p14="http://schemas.microsoft.com/office/powerpoint/2010/main" val="1370238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1.3.4. Lastik Seçimi</a:t>
            </a:r>
            <a:endParaRPr lang="en-US" dirty="0"/>
          </a:p>
        </p:txBody>
      </p:sp>
      <p:sp>
        <p:nvSpPr>
          <p:cNvPr id="3" name="İçerik Yer Tutucusu 2"/>
          <p:cNvSpPr>
            <a:spLocks noGrp="1"/>
          </p:cNvSpPr>
          <p:nvPr>
            <p:ph idx="1"/>
          </p:nvPr>
        </p:nvSpPr>
        <p:spPr/>
        <p:txBody>
          <a:bodyPr/>
          <a:lstStyle/>
          <a:p>
            <a:r>
              <a:rPr lang="tr-TR" dirty="0" smtClean="0"/>
              <a:t>- Dolgu </a:t>
            </a:r>
            <a:r>
              <a:rPr lang="tr-TR" dirty="0"/>
              <a:t>veya havalı lastikler kullanılabilir. Havalı lastik, operatör konforu sağlar ve ekonomiktir ancak çivi veya metal çapakların bulunduğu mekânlarda patlayacağından bu tür mekânlarda dolgu lastik kullanmak daha mantıklıdır.</a:t>
            </a:r>
            <a:endParaRPr lang="en-US" dirty="0"/>
          </a:p>
          <a:p>
            <a:r>
              <a:rPr lang="tr-TR" dirty="0" smtClean="0"/>
              <a:t>- Hangi </a:t>
            </a:r>
            <a:r>
              <a:rPr lang="tr-TR" dirty="0"/>
              <a:t>lastiğin daha uygun olduğu, uygulamaya yani kullanılacağı işletmenin koşullarına bağlıdır.</a:t>
            </a:r>
            <a:endParaRPr lang="en-US" dirty="0"/>
          </a:p>
          <a:p>
            <a:r>
              <a:rPr lang="tr-TR" dirty="0" smtClean="0"/>
              <a:t>- </a:t>
            </a:r>
            <a:r>
              <a:rPr lang="tr-TR" dirty="0" err="1" smtClean="0"/>
              <a:t>Forkliftin</a:t>
            </a:r>
            <a:r>
              <a:rPr lang="tr-TR" dirty="0" smtClean="0"/>
              <a:t>  </a:t>
            </a:r>
            <a:r>
              <a:rPr lang="tr-TR" dirty="0"/>
              <a:t>çalışacağı  mekânı,  kaldırılacak  yükü,  raf  aralıkları  vb.ni  </a:t>
            </a:r>
            <a:r>
              <a:rPr lang="tr-TR" dirty="0" smtClean="0"/>
              <a:t>tespit</a:t>
            </a:r>
            <a:r>
              <a:rPr lang="tr-TR" dirty="0"/>
              <a:t> </a:t>
            </a:r>
            <a:r>
              <a:rPr lang="tr-TR" dirty="0" smtClean="0"/>
              <a:t>edebilmek </a:t>
            </a:r>
            <a:r>
              <a:rPr lang="tr-TR" dirty="0"/>
              <a:t>için keşif yapmak gerekir. İşletme için en uygun </a:t>
            </a:r>
            <a:r>
              <a:rPr lang="tr-TR" dirty="0" err="1"/>
              <a:t>forklifti</a:t>
            </a:r>
            <a:r>
              <a:rPr lang="tr-TR" dirty="0"/>
              <a:t> seçebilmek için mutlaka uzman bir kişinin görüşü alınmalıdır.</a:t>
            </a:r>
            <a:endParaRPr lang="en-US" dirty="0"/>
          </a:p>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124" y="4107368"/>
            <a:ext cx="3987688" cy="275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657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674" y="609362"/>
            <a:ext cx="2560320" cy="266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219" y="609362"/>
            <a:ext cx="4554358" cy="266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1520994" y="3284661"/>
            <a:ext cx="1841679" cy="369332"/>
          </a:xfrm>
          <a:prstGeom prst="rect">
            <a:avLst/>
          </a:prstGeom>
          <a:noFill/>
        </p:spPr>
        <p:txBody>
          <a:bodyPr wrap="square" rtlCol="0">
            <a:spAutoFit/>
          </a:bodyPr>
          <a:lstStyle/>
          <a:p>
            <a:pPr algn="ctr"/>
            <a:r>
              <a:rPr lang="tr-TR" b="1" dirty="0"/>
              <a:t>Havalı lastikler </a:t>
            </a:r>
            <a:endParaRPr lang="en-US" dirty="0"/>
          </a:p>
        </p:txBody>
      </p:sp>
      <p:sp>
        <p:nvSpPr>
          <p:cNvPr id="7" name="Metin kutusu 6"/>
          <p:cNvSpPr txBox="1"/>
          <p:nvPr/>
        </p:nvSpPr>
        <p:spPr>
          <a:xfrm>
            <a:off x="6039332" y="3302450"/>
            <a:ext cx="1841679" cy="369332"/>
          </a:xfrm>
          <a:prstGeom prst="rect">
            <a:avLst/>
          </a:prstGeom>
          <a:noFill/>
        </p:spPr>
        <p:txBody>
          <a:bodyPr wrap="square" rtlCol="0">
            <a:spAutoFit/>
          </a:bodyPr>
          <a:lstStyle/>
          <a:p>
            <a:pPr algn="ctr"/>
            <a:r>
              <a:rPr lang="tr-TR" b="1" dirty="0" smtClean="0"/>
              <a:t>Dolgu lastikler</a:t>
            </a:r>
            <a:endParaRPr lang="en-US" dirty="0"/>
          </a:p>
        </p:txBody>
      </p:sp>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348" y="3702724"/>
            <a:ext cx="4043967" cy="272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etin kutusu 8"/>
          <p:cNvSpPr txBox="1"/>
          <p:nvPr/>
        </p:nvSpPr>
        <p:spPr>
          <a:xfrm>
            <a:off x="4993997" y="6428282"/>
            <a:ext cx="1841679" cy="369332"/>
          </a:xfrm>
          <a:prstGeom prst="rect">
            <a:avLst/>
          </a:prstGeom>
          <a:noFill/>
        </p:spPr>
        <p:txBody>
          <a:bodyPr wrap="square" rtlCol="0">
            <a:spAutoFit/>
          </a:bodyPr>
          <a:lstStyle/>
          <a:p>
            <a:pPr algn="ctr"/>
            <a:r>
              <a:rPr lang="tr-TR" b="1" dirty="0" smtClean="0"/>
              <a:t>Jant</a:t>
            </a:r>
            <a:endParaRPr lang="en-US" dirty="0"/>
          </a:p>
        </p:txBody>
      </p:sp>
    </p:spTree>
    <p:extLst>
      <p:ext uri="{BB962C8B-B14F-4D97-AF65-F5344CB8AC3E}">
        <p14:creationId xmlns:p14="http://schemas.microsoft.com/office/powerpoint/2010/main" val="84108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1.4. </a:t>
            </a:r>
            <a:r>
              <a:rPr lang="tr-TR" b="1" dirty="0" err="1"/>
              <a:t>Forklift</a:t>
            </a:r>
            <a:r>
              <a:rPr lang="tr-TR" b="1" dirty="0"/>
              <a:t> Operatörünün Yaptığı Görev ve İşlemler</a:t>
            </a:r>
            <a:endParaRPr lang="en-US" dirty="0"/>
          </a:p>
        </p:txBody>
      </p:sp>
      <p:sp>
        <p:nvSpPr>
          <p:cNvPr id="3" name="İçerik Yer Tutucusu 2"/>
          <p:cNvSpPr>
            <a:spLocks noGrp="1"/>
          </p:cNvSpPr>
          <p:nvPr>
            <p:ph idx="1"/>
          </p:nvPr>
        </p:nvSpPr>
        <p:spPr>
          <a:xfrm>
            <a:off x="1097280" y="1845734"/>
            <a:ext cx="3989875" cy="4400520"/>
          </a:xfrm>
        </p:spPr>
        <p:txBody>
          <a:bodyPr>
            <a:normAutofit fontScale="92500" lnSpcReduction="10000"/>
          </a:bodyPr>
          <a:lstStyle/>
          <a:p>
            <a:r>
              <a:rPr lang="tr-TR" b="1" dirty="0"/>
              <a:t>1.4.1. Tanım</a:t>
            </a:r>
            <a:endParaRPr lang="en-US" dirty="0"/>
          </a:p>
          <a:p>
            <a:r>
              <a:rPr lang="tr-TR" dirty="0" err="1" smtClean="0"/>
              <a:t>Forklift</a:t>
            </a:r>
            <a:r>
              <a:rPr lang="tr-TR" dirty="0" smtClean="0"/>
              <a:t> </a:t>
            </a:r>
            <a:r>
              <a:rPr lang="tr-TR" dirty="0"/>
              <a:t>operatörü, işletmelerde </a:t>
            </a:r>
            <a:r>
              <a:rPr lang="tr-TR" dirty="0" err="1"/>
              <a:t>forklift</a:t>
            </a:r>
            <a:r>
              <a:rPr lang="tr-TR" dirty="0"/>
              <a:t> adındaki iş makinesini kullanarak taşınacak mal veya eşyayı emniyetli bir şekilde indirme, bindirme ve istifleme işini yürüten kişidir. Operatör, Millî Eğitim Bakanlığından onaylı operatör belgesine sahip olmalıdır. Herhangi bir kaza anında bütün sorumluluklar operatöre döner. Operatör belgesine sahip olmayan kişi, yasal olarak </a:t>
            </a:r>
            <a:r>
              <a:rPr lang="tr-TR" dirty="0" err="1"/>
              <a:t>forklift</a:t>
            </a:r>
            <a:r>
              <a:rPr lang="tr-TR" dirty="0"/>
              <a:t> iş makinesini kullanamaz. Bu tür elemanları çalıştıran işverenler, </a:t>
            </a:r>
            <a:r>
              <a:rPr lang="tr-TR" dirty="0" smtClean="0"/>
              <a:t>7/7583</a:t>
            </a:r>
            <a:r>
              <a:rPr lang="tr-TR" dirty="0"/>
              <a:t> </a:t>
            </a:r>
            <a:r>
              <a:rPr lang="tr-TR" dirty="0" smtClean="0"/>
              <a:t>Sayılı </a:t>
            </a:r>
            <a:r>
              <a:rPr lang="tr-TR" dirty="0"/>
              <a:t>İş Emniyeti ve İş Güvenliği Tüzüğü ve 1475 Sayılı İş Kanunu hükümlerine göre suçlu sayılır</a:t>
            </a:r>
            <a:r>
              <a:rPr lang="tr-TR" dirty="0" smtClean="0"/>
              <a:t>.</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155" y="1737360"/>
            <a:ext cx="6369297" cy="450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543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1.4.2. </a:t>
            </a:r>
            <a:r>
              <a:rPr lang="tr-TR" b="1" dirty="0" smtClean="0"/>
              <a:t>Görevler</a:t>
            </a:r>
            <a:endParaRPr lang="en-US" dirty="0"/>
          </a:p>
        </p:txBody>
      </p:sp>
      <p:sp>
        <p:nvSpPr>
          <p:cNvPr id="3" name="İçerik Yer Tutucusu 2"/>
          <p:cNvSpPr>
            <a:spLocks noGrp="1"/>
          </p:cNvSpPr>
          <p:nvPr>
            <p:ph idx="1"/>
          </p:nvPr>
        </p:nvSpPr>
        <p:spPr/>
        <p:txBody>
          <a:bodyPr>
            <a:normAutofit fontScale="92500" lnSpcReduction="20000"/>
          </a:bodyPr>
          <a:lstStyle/>
          <a:p>
            <a:r>
              <a:rPr lang="tr-TR" dirty="0" err="1"/>
              <a:t>Forklift</a:t>
            </a:r>
            <a:r>
              <a:rPr lang="tr-TR" dirty="0"/>
              <a:t> operatörü, işletmenin genel çalışma prensipleri doğrultusunda</a:t>
            </a:r>
            <a:r>
              <a:rPr lang="tr-TR" dirty="0" smtClean="0"/>
              <a:t>:</a:t>
            </a:r>
          </a:p>
          <a:p>
            <a:endParaRPr lang="en-US" dirty="0"/>
          </a:p>
          <a:p>
            <a:pPr lvl="1"/>
            <a:r>
              <a:rPr lang="tr-TR" dirty="0" smtClean="0"/>
              <a:t>İşçi </a:t>
            </a:r>
            <a:r>
              <a:rPr lang="tr-TR" dirty="0"/>
              <a:t>sağlığı ve iş güvenliğine ilişkin önlemleri alır.</a:t>
            </a:r>
            <a:endParaRPr lang="en-US" dirty="0"/>
          </a:p>
          <a:p>
            <a:pPr lvl="1"/>
            <a:r>
              <a:rPr lang="tr-TR" dirty="0" smtClean="0"/>
              <a:t>İş </a:t>
            </a:r>
            <a:r>
              <a:rPr lang="tr-TR" dirty="0"/>
              <a:t>talimatını inceler.</a:t>
            </a:r>
            <a:endParaRPr lang="en-US" dirty="0"/>
          </a:p>
          <a:p>
            <a:pPr lvl="1"/>
            <a:r>
              <a:rPr lang="tr-TR" dirty="0" smtClean="0"/>
              <a:t>Çalışma </a:t>
            </a:r>
            <a:r>
              <a:rPr lang="tr-TR" dirty="0"/>
              <a:t>yapacağı alanın zemin kontrolünü yapar.</a:t>
            </a:r>
            <a:endParaRPr lang="en-US" dirty="0"/>
          </a:p>
          <a:p>
            <a:pPr lvl="1"/>
            <a:r>
              <a:rPr lang="tr-TR" dirty="0" err="1" smtClean="0"/>
              <a:t>Forklifti</a:t>
            </a:r>
            <a:r>
              <a:rPr lang="tr-TR" dirty="0" smtClean="0"/>
              <a:t> </a:t>
            </a:r>
            <a:r>
              <a:rPr lang="tr-TR" dirty="0"/>
              <a:t>çalıştırmadan önce günlük kontrollerini yapar (motorun yağı, suyu, aküsü, lastikleri, asansör zincirleri vb.).</a:t>
            </a:r>
            <a:endParaRPr lang="en-US" dirty="0"/>
          </a:p>
          <a:p>
            <a:pPr lvl="1"/>
            <a:r>
              <a:rPr lang="tr-TR" dirty="0" smtClean="0"/>
              <a:t>Çalışmış olduğu alanı düzenli bir şekilde kullanarak taşınacak malları kontrollü</a:t>
            </a:r>
            <a:r>
              <a:rPr lang="tr-TR" dirty="0"/>
              <a:t> </a:t>
            </a:r>
            <a:r>
              <a:rPr lang="tr-TR" dirty="0" smtClean="0"/>
              <a:t>bir şekilde almak, taşımak, yüklemek, boşalmak ve istiflemek gibi işleri yapar.</a:t>
            </a:r>
            <a:endParaRPr lang="en-US" dirty="0" smtClean="0"/>
          </a:p>
          <a:p>
            <a:pPr lvl="1"/>
            <a:r>
              <a:rPr lang="tr-TR" dirty="0" err="1" smtClean="0"/>
              <a:t>Forkliftin</a:t>
            </a:r>
            <a:r>
              <a:rPr lang="tr-TR" dirty="0" smtClean="0"/>
              <a:t> </a:t>
            </a:r>
            <a:r>
              <a:rPr lang="tr-TR" dirty="0"/>
              <a:t>periyodik bakımının zamanında yapılmasını sağlar</a:t>
            </a:r>
            <a:r>
              <a:rPr lang="tr-TR" dirty="0" smtClean="0"/>
              <a:t>.</a:t>
            </a:r>
          </a:p>
          <a:p>
            <a:pPr lvl="1"/>
            <a:endParaRPr lang="en-US" dirty="0"/>
          </a:p>
          <a:p>
            <a:r>
              <a:rPr lang="tr-TR" dirty="0" err="1" smtClean="0"/>
              <a:t>Forklift</a:t>
            </a:r>
            <a:r>
              <a:rPr lang="tr-TR" dirty="0" smtClean="0"/>
              <a:t> </a:t>
            </a:r>
            <a:r>
              <a:rPr lang="tr-TR" dirty="0"/>
              <a:t>operatörü, işletmenin genel çalışma prensipleri doğrultusunda araç gereç ve ekipmanları   etkin   bir   şekilde   kullanarak   işçi   sağlığı,   iş   güvenliği,   çevre   koruma düzenlemeleri, mesleğin verimlilik ve kalite gerekliliklerine uygun olarak aşağıdaki görev ve işlemleri yerine getirir.</a:t>
            </a:r>
            <a:endParaRPr lang="en-US" dirty="0"/>
          </a:p>
          <a:p>
            <a:endParaRPr lang="en-US" dirty="0"/>
          </a:p>
        </p:txBody>
      </p:sp>
    </p:spTree>
    <p:extLst>
      <p:ext uri="{BB962C8B-B14F-4D97-AF65-F5344CB8AC3E}">
        <p14:creationId xmlns:p14="http://schemas.microsoft.com/office/powerpoint/2010/main" val="1650176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4" name="Resim 3"/>
          <p:cNvPicPr>
            <a:picLocks noChangeAspect="1"/>
          </p:cNvPicPr>
          <p:nvPr/>
        </p:nvPicPr>
        <p:blipFill rotWithShape="1">
          <a:blip r:embed="rId2"/>
          <a:srcRect l="62516" t="24048" r="13710" b="12705"/>
          <a:stretch/>
        </p:blipFill>
        <p:spPr>
          <a:xfrm>
            <a:off x="2024559" y="0"/>
            <a:ext cx="7964557" cy="6796000"/>
          </a:xfrm>
          <a:prstGeom prst="rect">
            <a:avLst/>
          </a:prstGeom>
        </p:spPr>
      </p:pic>
    </p:spTree>
    <p:extLst>
      <p:ext uri="{BB962C8B-B14F-4D97-AF65-F5344CB8AC3E}">
        <p14:creationId xmlns:p14="http://schemas.microsoft.com/office/powerpoint/2010/main" val="3203308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6" name="İçerik Yer Tutucusu 5"/>
          <p:cNvSpPr>
            <a:spLocks noGrp="1"/>
          </p:cNvSpPr>
          <p:nvPr>
            <p:ph idx="1"/>
          </p:nvPr>
        </p:nvSpPr>
        <p:spPr/>
        <p:txBody>
          <a:bodyPr/>
          <a:lstStyle/>
          <a:p>
            <a:endParaRPr lang="en-US"/>
          </a:p>
        </p:txBody>
      </p:sp>
      <p:pic>
        <p:nvPicPr>
          <p:cNvPr id="7" name="İçerik Yer Tutucusu 4"/>
          <p:cNvPicPr>
            <a:picLocks noChangeAspect="1"/>
          </p:cNvPicPr>
          <p:nvPr/>
        </p:nvPicPr>
        <p:blipFill rotWithShape="1">
          <a:blip r:embed="rId2"/>
          <a:srcRect l="62643" t="23553" r="13656" b="40891"/>
          <a:stretch/>
        </p:blipFill>
        <p:spPr>
          <a:xfrm>
            <a:off x="2135363" y="1107583"/>
            <a:ext cx="7982233" cy="3840833"/>
          </a:xfrm>
          <a:prstGeom prst="rect">
            <a:avLst/>
          </a:prstGeom>
        </p:spPr>
      </p:pic>
    </p:spTree>
    <p:extLst>
      <p:ext uri="{BB962C8B-B14F-4D97-AF65-F5344CB8AC3E}">
        <p14:creationId xmlns:p14="http://schemas.microsoft.com/office/powerpoint/2010/main" val="3542785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1.5. </a:t>
            </a:r>
            <a:r>
              <a:rPr lang="tr-TR" b="1" dirty="0" err="1"/>
              <a:t>Forklift</a:t>
            </a:r>
            <a:r>
              <a:rPr lang="tr-TR" b="1" dirty="0"/>
              <a:t> Kullanımı</a:t>
            </a:r>
            <a:r>
              <a:rPr lang="en-US" dirty="0"/>
              <a:t/>
            </a:r>
            <a:br>
              <a:rPr lang="en-US" dirty="0"/>
            </a:br>
            <a:r>
              <a:rPr lang="tr-TR" sz="2700" dirty="0" smtClean="0"/>
              <a:t>- </a:t>
            </a:r>
            <a:r>
              <a:rPr lang="tr-TR" sz="2700" b="1" dirty="0" smtClean="0"/>
              <a:t>1.5.1</a:t>
            </a:r>
            <a:r>
              <a:rPr lang="tr-TR" sz="2700" b="1" dirty="0"/>
              <a:t>. Makinenin İlk Olarak Hareket </a:t>
            </a:r>
            <a:r>
              <a:rPr lang="tr-TR" sz="2700" b="1" dirty="0" smtClean="0"/>
              <a:t>Ettirilmesi</a:t>
            </a:r>
            <a:endParaRPr lang="en-US" sz="2700" dirty="0"/>
          </a:p>
        </p:txBody>
      </p:sp>
      <p:sp>
        <p:nvSpPr>
          <p:cNvPr id="3" name="İçerik Yer Tutucusu 2"/>
          <p:cNvSpPr>
            <a:spLocks noGrp="1"/>
          </p:cNvSpPr>
          <p:nvPr>
            <p:ph idx="1"/>
          </p:nvPr>
        </p:nvSpPr>
        <p:spPr>
          <a:xfrm>
            <a:off x="1097280" y="1845734"/>
            <a:ext cx="4839881" cy="4400520"/>
          </a:xfrm>
        </p:spPr>
        <p:txBody>
          <a:bodyPr/>
          <a:lstStyle/>
          <a:p>
            <a:r>
              <a:rPr lang="tr-TR" dirty="0" smtClean="0"/>
              <a:t>- Operatör  </a:t>
            </a:r>
            <a:r>
              <a:rPr lang="tr-TR" dirty="0"/>
              <a:t>tarafından  günlük  bakımda  işe  ilk  çıkışta  yapılacak  olan  bakım tamamlatılır.</a:t>
            </a:r>
            <a:endParaRPr lang="en-US" dirty="0"/>
          </a:p>
          <a:p>
            <a:r>
              <a:rPr lang="tr-TR" dirty="0" smtClean="0"/>
              <a:t>- Çatal </a:t>
            </a:r>
            <a:r>
              <a:rPr lang="tr-TR" dirty="0"/>
              <a:t>veya </a:t>
            </a:r>
            <a:r>
              <a:rPr lang="tr-TR" dirty="0" err="1"/>
              <a:t>ataşman</a:t>
            </a:r>
            <a:r>
              <a:rPr lang="tr-TR" dirty="0"/>
              <a:t> yerde iken kontak anahtarı marş durumuna getirilir, marşa basılarak motor çalıştırılır. Motor çalıştıktan sonra kontak anahtarı </a:t>
            </a:r>
            <a:r>
              <a:rPr lang="tr-TR" dirty="0" smtClean="0"/>
              <a:t>ateşleme</a:t>
            </a:r>
            <a:r>
              <a:rPr lang="tr-TR" dirty="0"/>
              <a:t> </a:t>
            </a:r>
            <a:r>
              <a:rPr lang="tr-TR" dirty="0" smtClean="0"/>
              <a:t>pozisyonuna </a:t>
            </a:r>
            <a:r>
              <a:rPr lang="tr-TR" dirty="0"/>
              <a:t>geri getirilir, ikinci el freni bırakılır.</a:t>
            </a:r>
            <a:endParaRPr lang="en-US" dirty="0"/>
          </a:p>
          <a:p>
            <a:r>
              <a:rPr lang="tr-TR" dirty="0" smtClean="0"/>
              <a:t>- Debriyaj </a:t>
            </a:r>
            <a:r>
              <a:rPr lang="tr-TR" dirty="0"/>
              <a:t>pedalına basılır.</a:t>
            </a:r>
            <a:endParaRPr lang="en-US" dirty="0"/>
          </a:p>
          <a:p>
            <a:r>
              <a:rPr lang="tr-TR" dirty="0" smtClean="0"/>
              <a:t>- İleri  </a:t>
            </a:r>
            <a:r>
              <a:rPr lang="tr-TR" dirty="0"/>
              <a:t>veya  geri  vitese alınır, ayak debriyajdan çekilirken  diğer  ayak ile  gaz pedalına basılır.</a:t>
            </a:r>
            <a:endParaRPr lang="en-US" dirty="0"/>
          </a:p>
          <a:p>
            <a:r>
              <a:rPr lang="tr-TR" dirty="0" smtClean="0"/>
              <a:t>- Çatal </a:t>
            </a:r>
            <a:r>
              <a:rPr lang="tr-TR" dirty="0"/>
              <a:t>yerden kaldırılıp gaz pedalına basılarak makine hareket ettirilir</a:t>
            </a:r>
            <a:r>
              <a:rPr lang="tr-TR" dirty="0" smtClean="0"/>
              <a:t>.</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119" y="2000280"/>
            <a:ext cx="5041982" cy="391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1.5.2. Makinenin Üzerinde Bulunan Şanzıman </a:t>
            </a:r>
            <a:r>
              <a:rPr lang="tr-TR" b="1" dirty="0" smtClean="0"/>
              <a:t>Çeşitleri</a:t>
            </a:r>
            <a:endParaRPr lang="en-US" dirty="0"/>
          </a:p>
        </p:txBody>
      </p:sp>
      <p:sp>
        <p:nvSpPr>
          <p:cNvPr id="3" name="İçerik Yer Tutucusu 2"/>
          <p:cNvSpPr>
            <a:spLocks noGrp="1"/>
          </p:cNvSpPr>
          <p:nvPr>
            <p:ph idx="1"/>
          </p:nvPr>
        </p:nvSpPr>
        <p:spPr/>
        <p:txBody>
          <a:bodyPr>
            <a:normAutofit fontScale="85000" lnSpcReduction="20000"/>
          </a:bodyPr>
          <a:lstStyle/>
          <a:p>
            <a:r>
              <a:rPr lang="tr-TR" dirty="0"/>
              <a:t>Genel olarak bu tür iş makinelerinde üç tip şanzıman tipi kullanılmaktadır. </a:t>
            </a:r>
            <a:endParaRPr lang="tr-TR" dirty="0" smtClean="0"/>
          </a:p>
          <a:p>
            <a:r>
              <a:rPr lang="tr-TR" dirty="0" smtClean="0"/>
              <a:t>Bunlar</a:t>
            </a:r>
            <a:r>
              <a:rPr lang="tr-TR" dirty="0"/>
              <a:t>:</a:t>
            </a:r>
            <a:endParaRPr lang="en-US" dirty="0"/>
          </a:p>
          <a:p>
            <a:r>
              <a:rPr lang="tr-TR" dirty="0" smtClean="0"/>
              <a:t>- Eski </a:t>
            </a:r>
            <a:r>
              <a:rPr lang="tr-TR" dirty="0"/>
              <a:t>tip makinelerdeki mekanik dişli tip: Şanzıman kutusu içinde vites sayısına göre muhtelif sayıda dişliler bulunmaktadır. Genelde, 1 geri 3 ileri viteslidir. Kullanılacak  olan  yağ  çeşidi  dişli  yağıdır.  Yazın  140  numara  kışın  ise  90 numara yağ kullanılır. Yağlar sayesinde dişlilerde meydana gelen aşınmalar asgari seviyeye düşmektedir.</a:t>
            </a:r>
            <a:endParaRPr lang="en-US" dirty="0"/>
          </a:p>
          <a:p>
            <a:r>
              <a:rPr lang="tr-TR" dirty="0" smtClean="0"/>
              <a:t>- Yarı </a:t>
            </a:r>
            <a:r>
              <a:rPr lang="tr-TR" dirty="0"/>
              <a:t>dişli yarı hidrolik (</a:t>
            </a:r>
            <a:r>
              <a:rPr lang="tr-TR" dirty="0" err="1"/>
              <a:t>tork</a:t>
            </a:r>
            <a:r>
              <a:rPr lang="tr-TR" dirty="0"/>
              <a:t> </a:t>
            </a:r>
            <a:r>
              <a:rPr lang="tr-TR" dirty="0" err="1"/>
              <a:t>konvertörlü</a:t>
            </a:r>
            <a:r>
              <a:rPr lang="tr-TR" dirty="0"/>
              <a:t>) tip: Birinci kısım dişli, tıpkı dişli tip şanzıman gibidir. Düşük vitesli (alçak devirli) kullanılan bölümdür. Daha süratli olarak yüksek hızla aracın otomatik vites ile çalışma durumu, hidrolik sistem olarak adlandırılan yarı </a:t>
            </a:r>
            <a:r>
              <a:rPr lang="tr-TR" dirty="0" err="1"/>
              <a:t>tork</a:t>
            </a:r>
            <a:r>
              <a:rPr lang="tr-TR" dirty="0"/>
              <a:t> </a:t>
            </a:r>
            <a:r>
              <a:rPr lang="tr-TR" dirty="0" err="1"/>
              <a:t>konvertör</a:t>
            </a:r>
            <a:r>
              <a:rPr lang="tr-TR" dirty="0"/>
              <a:t> bölümü ile gerçekleştirilir.</a:t>
            </a:r>
            <a:endParaRPr lang="en-US" dirty="0"/>
          </a:p>
          <a:p>
            <a:r>
              <a:rPr lang="tr-TR" dirty="0" smtClean="0"/>
              <a:t>- </a:t>
            </a:r>
            <a:r>
              <a:rPr lang="tr-TR" dirty="0" err="1" smtClean="0"/>
              <a:t>Tork</a:t>
            </a:r>
            <a:r>
              <a:rPr lang="tr-TR" dirty="0" smtClean="0"/>
              <a:t> </a:t>
            </a:r>
            <a:r>
              <a:rPr lang="tr-TR" dirty="0" err="1"/>
              <a:t>konvertör</a:t>
            </a:r>
            <a:r>
              <a:rPr lang="tr-TR" dirty="0"/>
              <a:t> (hidrolik) tam otomatik debriyajlı tip: Bu tür aktarma organı bulunan şanzımanlarda 10 numara yağ özelliğindeki yağlar kullanılmaktadır. Bu sistemde, debriyaj sistemi </a:t>
            </a:r>
            <a:r>
              <a:rPr lang="tr-TR" dirty="0" err="1"/>
              <a:t>tork</a:t>
            </a:r>
            <a:r>
              <a:rPr lang="tr-TR" dirty="0"/>
              <a:t> </a:t>
            </a:r>
            <a:r>
              <a:rPr lang="tr-TR" dirty="0" err="1"/>
              <a:t>konvertör</a:t>
            </a:r>
            <a:r>
              <a:rPr lang="tr-TR" dirty="0"/>
              <a:t> ile birlikte otomatik olarak hidrolik yağının türbülans hızı ve içindeki regülatör (dengeleyici) sistem ile tıpkı küresel regülatör düzeni gibi çalışır. Operatörün gaz pedalına değişik basınçlarda basması ile motor devir oranı, vites büyültme  ve küçültme işlemi otomatik olarak  değişir.  Ayak  gaz  pedalından  çekilince  devamlı  devir  ve  vitesin küçülmesi prensibine göre çalışır. Aracın cinsine göre mevcut bulunan işletme el kitabında belirtildiği şekilde periyodik bakım yapılır. Yağ seviyesinin daima aynı seviyede olması gerekir</a:t>
            </a:r>
            <a:r>
              <a:rPr lang="tr-TR" dirty="0" smtClean="0"/>
              <a:t>.</a:t>
            </a:r>
            <a:endParaRPr lang="en-US" dirty="0"/>
          </a:p>
        </p:txBody>
      </p:sp>
    </p:spTree>
    <p:extLst>
      <p:ext uri="{BB962C8B-B14F-4D97-AF65-F5344CB8AC3E}">
        <p14:creationId xmlns:p14="http://schemas.microsoft.com/office/powerpoint/2010/main" val="2463964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1.5.3. Durdurma ve Park </a:t>
            </a:r>
            <a:r>
              <a:rPr lang="tr-TR" b="1" dirty="0" smtClean="0"/>
              <a:t>Etme</a:t>
            </a:r>
            <a:endParaRPr lang="en-US" dirty="0"/>
          </a:p>
        </p:txBody>
      </p:sp>
      <p:sp>
        <p:nvSpPr>
          <p:cNvPr id="3" name="İçerik Yer Tutucusu 2"/>
          <p:cNvSpPr>
            <a:spLocks noGrp="1"/>
          </p:cNvSpPr>
          <p:nvPr>
            <p:ph idx="1"/>
          </p:nvPr>
        </p:nvSpPr>
        <p:spPr/>
        <p:txBody>
          <a:bodyPr>
            <a:normAutofit fontScale="92500" lnSpcReduction="20000"/>
          </a:bodyPr>
          <a:lstStyle/>
          <a:p>
            <a:r>
              <a:rPr lang="tr-TR" dirty="0" smtClean="0"/>
              <a:t>- Fren </a:t>
            </a:r>
            <a:r>
              <a:rPr lang="tr-TR" dirty="0"/>
              <a:t>pedalı ayak ile kumanda ettirilerek aracın hızı azaltılır ve araç durdurulur.</a:t>
            </a:r>
            <a:endParaRPr lang="en-US" dirty="0"/>
          </a:p>
          <a:p>
            <a:r>
              <a:rPr lang="tr-TR" dirty="0" smtClean="0"/>
              <a:t>- </a:t>
            </a:r>
            <a:r>
              <a:rPr lang="tr-TR" dirty="0" err="1" smtClean="0"/>
              <a:t>Ataşman</a:t>
            </a:r>
            <a:r>
              <a:rPr lang="tr-TR" dirty="0" smtClean="0"/>
              <a:t> </a:t>
            </a:r>
            <a:r>
              <a:rPr lang="tr-TR" dirty="0"/>
              <a:t>(çatallar) yere indirilir.</a:t>
            </a:r>
            <a:endParaRPr lang="en-US" dirty="0"/>
          </a:p>
          <a:p>
            <a:r>
              <a:rPr lang="tr-TR" dirty="0" smtClean="0"/>
              <a:t>- </a:t>
            </a:r>
            <a:r>
              <a:rPr lang="tr-TR" dirty="0"/>
              <a:t>Aracın park edileceği zemin düz, sağlam ve temiz olmalıdır.</a:t>
            </a:r>
            <a:endParaRPr lang="en-US" dirty="0"/>
          </a:p>
          <a:p>
            <a:r>
              <a:rPr lang="tr-TR" dirty="0" smtClean="0"/>
              <a:t>- El </a:t>
            </a:r>
            <a:r>
              <a:rPr lang="tr-TR" dirty="0"/>
              <a:t>freni (mekanik fren) çekilerek araç sabitleştirilir.</a:t>
            </a:r>
            <a:endParaRPr lang="en-US" dirty="0"/>
          </a:p>
          <a:p>
            <a:r>
              <a:rPr lang="tr-TR" dirty="0" smtClean="0"/>
              <a:t>- Yakıt </a:t>
            </a:r>
            <a:r>
              <a:rPr lang="tr-TR" dirty="0"/>
              <a:t>alınması gerekiyorsa yakıt ikmali yapılır. Akülü </a:t>
            </a:r>
            <a:r>
              <a:rPr lang="tr-TR" dirty="0" err="1"/>
              <a:t>forklift</a:t>
            </a:r>
            <a:r>
              <a:rPr lang="tr-TR" dirty="0"/>
              <a:t> iş makinelerinde batarya çıkarılarak bir sonraki iş gününe hazırlık için şarj cihazına bağlanır.</a:t>
            </a:r>
            <a:endParaRPr lang="en-US" dirty="0"/>
          </a:p>
          <a:p>
            <a:r>
              <a:rPr lang="tr-TR" dirty="0" smtClean="0"/>
              <a:t>- Kontak </a:t>
            </a:r>
            <a:r>
              <a:rPr lang="tr-TR" dirty="0"/>
              <a:t>anahtarı yerinden alınır, kapılar kilitlenir, aracın etrafı dikkatlice </a:t>
            </a:r>
            <a:r>
              <a:rPr lang="tr-TR" dirty="0" smtClean="0"/>
              <a:t>kontrol</a:t>
            </a:r>
            <a:r>
              <a:rPr lang="tr-TR" dirty="0"/>
              <a:t> </a:t>
            </a:r>
            <a:r>
              <a:rPr lang="tr-TR" dirty="0" smtClean="0"/>
              <a:t>edilerek </a:t>
            </a:r>
            <a:r>
              <a:rPr lang="tr-TR" dirty="0"/>
              <a:t>araç terk edilir.</a:t>
            </a:r>
            <a:endParaRPr lang="en-US" dirty="0"/>
          </a:p>
          <a:p>
            <a:r>
              <a:rPr lang="tr-TR" dirty="0" smtClean="0"/>
              <a:t>- LPG </a:t>
            </a:r>
            <a:r>
              <a:rPr lang="tr-TR" dirty="0"/>
              <a:t>(likit </a:t>
            </a:r>
            <a:r>
              <a:rPr lang="tr-TR" dirty="0" err="1"/>
              <a:t>propan</a:t>
            </a:r>
            <a:r>
              <a:rPr lang="tr-TR" dirty="0"/>
              <a:t> gazı) ile çalışan </a:t>
            </a:r>
            <a:r>
              <a:rPr lang="tr-TR" dirty="0" err="1"/>
              <a:t>forkliftler</a:t>
            </a:r>
            <a:r>
              <a:rPr lang="tr-TR" dirty="0"/>
              <a:t>, benzinli motorlara özel sistem uygulanarak  benzin  yakıtı  yerine  LPG  kullanılarak  motorun  </a:t>
            </a:r>
            <a:r>
              <a:rPr lang="tr-TR" dirty="0" smtClean="0"/>
              <a:t>çalıştırılmasını</a:t>
            </a:r>
            <a:r>
              <a:rPr lang="tr-TR" dirty="0"/>
              <a:t> </a:t>
            </a:r>
            <a:r>
              <a:rPr lang="tr-TR" dirty="0" smtClean="0"/>
              <a:t>sağlayan   </a:t>
            </a:r>
            <a:r>
              <a:rPr lang="tr-TR" dirty="0"/>
              <a:t>sistem   ile   çalışan   </a:t>
            </a:r>
            <a:r>
              <a:rPr lang="tr-TR" dirty="0" err="1"/>
              <a:t>forkliftlerdir</a:t>
            </a:r>
            <a:r>
              <a:rPr lang="tr-TR" dirty="0"/>
              <a:t>.   Çalışma   sistemi   diğer   </a:t>
            </a:r>
            <a:r>
              <a:rPr lang="tr-TR" dirty="0" err="1" smtClean="0"/>
              <a:t>forklift</a:t>
            </a:r>
            <a:r>
              <a:rPr lang="tr-TR" dirty="0"/>
              <a:t> </a:t>
            </a:r>
            <a:r>
              <a:rPr lang="tr-TR" dirty="0" smtClean="0"/>
              <a:t>makinelerinin   </a:t>
            </a:r>
            <a:r>
              <a:rPr lang="tr-TR" dirty="0"/>
              <a:t>aynısıdır.   İş   bitiminde   gaz   açma   kolu,   tüpün   bulunduğu istikamete doğru çevrilerek araç park edilir. Açık bulunan gaz kolu nötr </a:t>
            </a:r>
            <a:r>
              <a:rPr lang="tr-TR" dirty="0" smtClean="0"/>
              <a:t>duruma</a:t>
            </a:r>
            <a:r>
              <a:rPr lang="tr-TR" dirty="0"/>
              <a:t> </a:t>
            </a:r>
            <a:r>
              <a:rPr lang="tr-TR" dirty="0" smtClean="0"/>
              <a:t>getirilerek </a:t>
            </a:r>
            <a:r>
              <a:rPr lang="tr-TR" dirty="0"/>
              <a:t>kontak kapatılır.</a:t>
            </a:r>
            <a:endParaRPr lang="en-US" dirty="0"/>
          </a:p>
        </p:txBody>
      </p:sp>
    </p:spTree>
    <p:extLst>
      <p:ext uri="{BB962C8B-B14F-4D97-AF65-F5344CB8AC3E}">
        <p14:creationId xmlns:p14="http://schemas.microsoft.com/office/powerpoint/2010/main" val="2516253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1.1.3. </a:t>
            </a:r>
            <a:r>
              <a:rPr lang="tr-TR" b="1" dirty="0" smtClean="0"/>
              <a:t>Özellikleri</a:t>
            </a:r>
            <a:endParaRPr lang="en-US" dirty="0"/>
          </a:p>
        </p:txBody>
      </p:sp>
      <p:sp>
        <p:nvSpPr>
          <p:cNvPr id="3" name="İçerik Yer Tutucusu 2"/>
          <p:cNvSpPr>
            <a:spLocks noGrp="1"/>
          </p:cNvSpPr>
          <p:nvPr>
            <p:ph idx="1"/>
          </p:nvPr>
        </p:nvSpPr>
        <p:spPr/>
        <p:txBody>
          <a:bodyPr/>
          <a:lstStyle/>
          <a:p>
            <a:r>
              <a:rPr lang="tr-TR" dirty="0" err="1" smtClean="0"/>
              <a:t>Forkliftlerin</a:t>
            </a:r>
            <a:r>
              <a:rPr lang="tr-TR" dirty="0"/>
              <a:t> </a:t>
            </a:r>
            <a:r>
              <a:rPr lang="tr-TR" dirty="0" smtClean="0"/>
              <a:t>yük  </a:t>
            </a:r>
            <a:r>
              <a:rPr lang="tr-TR" dirty="0"/>
              <a:t>kaldırma </a:t>
            </a:r>
            <a:r>
              <a:rPr lang="tr-TR" dirty="0" smtClean="0"/>
              <a:t>kapasiteleri 1-40 ton arasında değişir</a:t>
            </a:r>
            <a:r>
              <a:rPr lang="tr-TR" dirty="0"/>
              <a:t>.  Genelde  yük kaldırma yükseklikleri 3-7 metredir. Özel maksatlarla 8-9 metreye yük kaldıran modelleri vardır. Dolgu veya havalı lastikler kullanılabilir. Havalı lastik, operatör konforu sağlar ve ekonomiktir ancak çivi veya metal çapakların bulunduğu mekânlarda patlayacağından bu tür mekânlarda dolgu lastik kullanmak daha mantıklıdır. Direksiyon donanımı, arka lastiklere kumanda eder ve dönme işlemi arka tekerleklerle yapılır.</a:t>
            </a:r>
            <a:endParaRPr lang="en-US" dirty="0"/>
          </a:p>
          <a:p>
            <a:r>
              <a:rPr lang="tr-TR" dirty="0" smtClean="0"/>
              <a:t>Özellikle </a:t>
            </a:r>
            <a:r>
              <a:rPr lang="tr-TR" dirty="0"/>
              <a:t>kaldırma ve istif için dizayn edildiklerinden </a:t>
            </a:r>
            <a:r>
              <a:rPr lang="tr-TR" dirty="0" err="1"/>
              <a:t>forkliftlerin</a:t>
            </a:r>
            <a:r>
              <a:rPr lang="tr-TR" dirty="0"/>
              <a:t> uzak yerlere yük taşınması mümkün değildir.</a:t>
            </a:r>
            <a:endParaRPr lang="en-US" dirty="0"/>
          </a:p>
          <a:p>
            <a:r>
              <a:rPr lang="tr-TR" dirty="0" smtClean="0"/>
              <a:t>Kapalı </a:t>
            </a:r>
            <a:r>
              <a:rPr lang="tr-TR" dirty="0"/>
              <a:t>alanlarda 4-8 km/h, açık alanlarda ise 10-15 km/h hızda kullanılır.</a:t>
            </a:r>
            <a:endParaRPr lang="en-US" dirty="0"/>
          </a:p>
          <a:p>
            <a:endParaRPr lang="en-US" dirty="0"/>
          </a:p>
        </p:txBody>
      </p:sp>
    </p:spTree>
    <p:extLst>
      <p:ext uri="{BB962C8B-B14F-4D97-AF65-F5344CB8AC3E}">
        <p14:creationId xmlns:p14="http://schemas.microsoft.com/office/powerpoint/2010/main" val="2094388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847" y="353425"/>
            <a:ext cx="6861264" cy="533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975708" y="5684428"/>
            <a:ext cx="4301543" cy="369332"/>
          </a:xfrm>
          <a:prstGeom prst="rect">
            <a:avLst/>
          </a:prstGeom>
          <a:noFill/>
        </p:spPr>
        <p:txBody>
          <a:bodyPr wrap="square" rtlCol="0">
            <a:spAutoFit/>
          </a:bodyPr>
          <a:lstStyle/>
          <a:p>
            <a:pPr algn="ctr"/>
            <a:r>
              <a:rPr lang="tr-TR" b="1" dirty="0"/>
              <a:t>Durdurma ve park etme</a:t>
            </a:r>
            <a:endParaRPr lang="en-US" dirty="0"/>
          </a:p>
        </p:txBody>
      </p:sp>
    </p:spTree>
    <p:extLst>
      <p:ext uri="{BB962C8B-B14F-4D97-AF65-F5344CB8AC3E}">
        <p14:creationId xmlns:p14="http://schemas.microsoft.com/office/powerpoint/2010/main" val="3256547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1.5.4. Asansör ve Yük Kaldırma Kızaklarının </a:t>
            </a:r>
            <a:r>
              <a:rPr lang="tr-TR" b="1" dirty="0" smtClean="0"/>
              <a:t>Çalıştırılması</a:t>
            </a:r>
            <a:endParaRPr lang="en-US" dirty="0"/>
          </a:p>
        </p:txBody>
      </p:sp>
      <p:sp>
        <p:nvSpPr>
          <p:cNvPr id="3" name="İçerik Yer Tutucusu 2"/>
          <p:cNvSpPr>
            <a:spLocks noGrp="1"/>
          </p:cNvSpPr>
          <p:nvPr>
            <p:ph idx="1"/>
          </p:nvPr>
        </p:nvSpPr>
        <p:spPr/>
        <p:txBody>
          <a:bodyPr>
            <a:normAutofit fontScale="92500" lnSpcReduction="10000"/>
          </a:bodyPr>
          <a:lstStyle/>
          <a:p>
            <a:r>
              <a:rPr lang="tr-TR" dirty="0" err="1" smtClean="0"/>
              <a:t>Forklift</a:t>
            </a:r>
            <a:r>
              <a:rPr lang="tr-TR" dirty="0" smtClean="0"/>
              <a:t> </a:t>
            </a:r>
            <a:r>
              <a:rPr lang="tr-TR" dirty="0"/>
              <a:t>iş makinelerinde yük taşıma ve kaldırma sistemi genel olarak iki çeşittir:</a:t>
            </a:r>
            <a:endParaRPr lang="en-US" dirty="0"/>
          </a:p>
          <a:p>
            <a:r>
              <a:rPr lang="tr-TR" dirty="0" smtClean="0"/>
              <a:t>- Asansörlü </a:t>
            </a:r>
            <a:r>
              <a:rPr lang="tr-TR" dirty="0"/>
              <a:t>kızaklı sistem</a:t>
            </a:r>
            <a:endParaRPr lang="en-US" dirty="0"/>
          </a:p>
          <a:p>
            <a:r>
              <a:rPr lang="tr-TR" dirty="0" smtClean="0"/>
              <a:t>- Teleskopik </a:t>
            </a:r>
            <a:r>
              <a:rPr lang="tr-TR" dirty="0" err="1"/>
              <a:t>bomlu</a:t>
            </a:r>
            <a:r>
              <a:rPr lang="tr-TR" dirty="0"/>
              <a:t> </a:t>
            </a:r>
            <a:r>
              <a:rPr lang="tr-TR" dirty="0" err="1" smtClean="0"/>
              <a:t>system</a:t>
            </a:r>
            <a:endParaRPr lang="tr-TR" dirty="0"/>
          </a:p>
          <a:p>
            <a:r>
              <a:rPr lang="tr-TR" dirty="0" smtClean="0"/>
              <a:t>Asansörlü </a:t>
            </a:r>
            <a:r>
              <a:rPr lang="tr-TR" dirty="0"/>
              <a:t>sistem iki kısımdan meydana gelir. Bunlardan ilki yükü zemine göre paralel olarak ve eşit yükseklikte kaldıran ve indiren kızak kısmı, diğeri ise kızaklar içinde yükü üzerinde taşıyan kayık ve  </a:t>
            </a:r>
            <a:r>
              <a:rPr lang="tr-TR" dirty="0" err="1"/>
              <a:t>ataşman</a:t>
            </a:r>
            <a:r>
              <a:rPr lang="tr-TR" dirty="0"/>
              <a:t> kısımdır. Kızak içindeki kayık,  makaralı teçhizat ile hareketlidir. Kızakların zemin ile olan paralelliği, her iki tarafta dikey olarak asansörün en üst ucuna ve kayıklara bağlantısı olan </a:t>
            </a:r>
            <a:r>
              <a:rPr lang="tr-TR" dirty="0" err="1"/>
              <a:t>gal</a:t>
            </a:r>
            <a:r>
              <a:rPr lang="tr-TR" dirty="0"/>
              <a:t> zincirleri ile sağlanır. Kızaklar içinde iç içe geçmiş konstrüksiyon yapısında bulunan bom şeklindeki miller ile aracın yapısına göre yerden 8 metre yüksekliğe kadar yük kaldırmak veya indirmek mümkündür.</a:t>
            </a:r>
            <a:endParaRPr lang="en-US" dirty="0"/>
          </a:p>
          <a:p>
            <a:r>
              <a:rPr lang="tr-TR" dirty="0" smtClean="0"/>
              <a:t>Yük</a:t>
            </a:r>
            <a:r>
              <a:rPr lang="tr-TR" dirty="0"/>
              <a:t>, asansör yuvası içinde çalıştığı için yükün ileri geri hareket ettirilmesi asansöre bağlantılı olarak mümkündür. Yük indirme, bindirme veya yükün taşınması sırasında ani olarak etkili fren yaptırarak aracı durdurmak veya araca manevra yaptırmak tehlikelidir. Bu, kazaların meydana gelmesine sebebiyet verilebilir (aracın devrilmesi, yükün düşmesi vb.).</a:t>
            </a:r>
            <a:endParaRPr lang="en-US" dirty="0"/>
          </a:p>
        </p:txBody>
      </p:sp>
    </p:spTree>
    <p:extLst>
      <p:ext uri="{BB962C8B-B14F-4D97-AF65-F5344CB8AC3E}">
        <p14:creationId xmlns:p14="http://schemas.microsoft.com/office/powerpoint/2010/main" val="3604574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1.5.5. Yükleme Taşıma ve Boşaltma</a:t>
            </a:r>
            <a:endParaRPr lang="en-US" dirty="0"/>
          </a:p>
        </p:txBody>
      </p:sp>
      <p:sp>
        <p:nvSpPr>
          <p:cNvPr id="3" name="İçerik Yer Tutucusu 2"/>
          <p:cNvSpPr>
            <a:spLocks noGrp="1"/>
          </p:cNvSpPr>
          <p:nvPr>
            <p:ph idx="1"/>
          </p:nvPr>
        </p:nvSpPr>
        <p:spPr/>
        <p:txBody>
          <a:bodyPr/>
          <a:lstStyle/>
          <a:p>
            <a:r>
              <a:rPr lang="tr-TR" dirty="0"/>
              <a:t>Makinenin arka kısmında bulunan ağırlık, denge görevi yaparak kaldırılan yük ağırlığı ile eşit ağırlığı sağlar. Yükleme işlemi sırasında, yükün ağırlık merkezi ile aracın ağırlık merkezi aynı eksende olacak şekilde çatallara konulmalıdır. Yük kaldırma, taşıma ve indirme işlemleri  sırasında  çatallara  konulan  yük,  tıpkı  bir  terazinin  iki  kefesine  konulan  eşit ağırlıklar gibi dengede olmalıdır. Araca kapasitesinden fazla yük yüklenmesi, aracın dengesinin bozulmasına sebep olur.</a:t>
            </a:r>
            <a:endParaRPr lang="en-US" dirty="0"/>
          </a:p>
          <a:p>
            <a:r>
              <a:rPr lang="tr-TR" dirty="0" err="1" smtClean="0"/>
              <a:t>Forklift</a:t>
            </a:r>
            <a:r>
              <a:rPr lang="tr-TR" dirty="0" smtClean="0"/>
              <a:t> </a:t>
            </a:r>
            <a:r>
              <a:rPr lang="tr-TR" dirty="0"/>
              <a:t>iş makineleri, çatallar üzerine yüklenen yük ile arka kısmında bulunan denge ağırlığı arasındaki oran dikkate alınarak makineye üstten bakıldığında makinenin taban alanı eşkenar  üçgen  gibi  düşünüldüğünde  üçgenin  açı  ortaylarının  kesiştiği  nokta,  ağırlık merkezini taşıma konumunda olmalıdır.</a:t>
            </a:r>
            <a:endParaRPr lang="en-US" dirty="0"/>
          </a:p>
        </p:txBody>
      </p:sp>
    </p:spTree>
    <p:extLst>
      <p:ext uri="{BB962C8B-B14F-4D97-AF65-F5344CB8AC3E}">
        <p14:creationId xmlns:p14="http://schemas.microsoft.com/office/powerpoint/2010/main" val="1341579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1097280" y="1845733"/>
            <a:ext cx="6655802" cy="4387642"/>
          </a:xfrm>
        </p:spPr>
        <p:txBody>
          <a:bodyPr>
            <a:normAutofit/>
          </a:bodyPr>
          <a:lstStyle/>
          <a:p>
            <a:r>
              <a:rPr lang="tr-TR" dirty="0"/>
              <a:t>Yük kaldırma, taşıma ve indirme işlemlerinde yükleme veya eşyanın emniyetli bir şekilde yer değiştirmesi, özel </a:t>
            </a:r>
            <a:r>
              <a:rPr lang="tr-TR" dirty="0" err="1"/>
              <a:t>ataşmanlar</a:t>
            </a:r>
            <a:r>
              <a:rPr lang="tr-TR" dirty="0"/>
              <a:t> vasıtasıyla yapılır. Yük kaldırmada kullanılan çatal </a:t>
            </a:r>
            <a:r>
              <a:rPr lang="tr-TR" dirty="0" err="1"/>
              <a:t>ataşman</a:t>
            </a:r>
            <a:r>
              <a:rPr lang="tr-TR" dirty="0"/>
              <a:t>, palet veya sandığın altına rahatça girebilecek şekilde emniyetli olmalıdır (Eşyaya zarar vermeyecek durumda olmalıdır.). Yükün taşınması sırasında yük, yerden en az 20 cm yükseğe kaldırılarak taşınmalıdır.</a:t>
            </a:r>
            <a:endParaRPr lang="en-US" dirty="0"/>
          </a:p>
          <a:p>
            <a:r>
              <a:rPr lang="tr-TR" dirty="0" smtClean="0"/>
              <a:t>Malzeme </a:t>
            </a:r>
            <a:r>
              <a:rPr lang="tr-TR" dirty="0"/>
              <a:t>taşıma yüksekliği ne kadar alçak seviyede olursa aracın devrilme riski de o kadar az olur. Yükseklik arttıkça aracın manevra hareketi veya hareketi sırasında devrilme tehlikesi, dikkatsiz hareketlerden dolayı daha fazladır. Yükün belirli bir araca veya diğer bir yere nakli sırasında, asansör geriye doğru 15° (derece) eğik olacak şekilde araç kullanılmalıdır. Yük, belirli bir yere indirildikten sonra çatallar düz şekle getirilir, araç geri manevra yaptırılır</a:t>
            </a:r>
            <a:r>
              <a:rPr lang="tr-TR" dirty="0" smtClean="0"/>
              <a:t>.</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3082" y="1845733"/>
            <a:ext cx="4233095" cy="423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440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1.6. Periyodik Bakım</a:t>
            </a:r>
            <a:endParaRPr lang="en-US" dirty="0"/>
          </a:p>
        </p:txBody>
      </p:sp>
      <p:sp>
        <p:nvSpPr>
          <p:cNvPr id="3" name="İçerik Yer Tutucusu 2"/>
          <p:cNvSpPr>
            <a:spLocks noGrp="1"/>
          </p:cNvSpPr>
          <p:nvPr>
            <p:ph idx="1"/>
          </p:nvPr>
        </p:nvSpPr>
        <p:spPr/>
        <p:txBody>
          <a:bodyPr>
            <a:normAutofit fontScale="92500" lnSpcReduction="10000"/>
          </a:bodyPr>
          <a:lstStyle/>
          <a:p>
            <a:r>
              <a:rPr lang="tr-TR" dirty="0" err="1"/>
              <a:t>Forklift</a:t>
            </a:r>
            <a:r>
              <a:rPr lang="tr-TR" dirty="0"/>
              <a:t>  iş  makinesine  çeşitli  hareketler  yaptırılarak  iş  yapılmaktadır.  Bu    sırada çalışan elemanların arasında zamanla aşınmalar, sürtünmeler, kopmalar, çürümeler vb. sorunlar oluşur. Bu sebeple </a:t>
            </a:r>
            <a:r>
              <a:rPr lang="tr-TR" dirty="0" err="1"/>
              <a:t>forklift</a:t>
            </a:r>
            <a:r>
              <a:rPr lang="tr-TR" dirty="0"/>
              <a:t> iş makinesinin ömrünü uzatmak ve randımanlı bir şekilde çalışmasını sağlamak için periyodik bakımının yapılması zorunludur. Bu bakımlar;</a:t>
            </a:r>
            <a:endParaRPr lang="en-US" dirty="0"/>
          </a:p>
          <a:p>
            <a:r>
              <a:rPr lang="tr-TR" dirty="0" smtClean="0"/>
              <a:t>- Günlük </a:t>
            </a:r>
            <a:r>
              <a:rPr lang="tr-TR" dirty="0"/>
              <a:t>bakım,</a:t>
            </a:r>
            <a:endParaRPr lang="en-US" dirty="0"/>
          </a:p>
          <a:p>
            <a:r>
              <a:rPr lang="tr-TR" dirty="0" smtClean="0"/>
              <a:t>- Haftalık </a:t>
            </a:r>
            <a:r>
              <a:rPr lang="tr-TR" dirty="0"/>
              <a:t>bakım,</a:t>
            </a:r>
            <a:endParaRPr lang="en-US" dirty="0"/>
          </a:p>
          <a:p>
            <a:r>
              <a:rPr lang="tr-TR" dirty="0" smtClean="0"/>
              <a:t>- Aylık </a:t>
            </a:r>
            <a:r>
              <a:rPr lang="tr-TR" dirty="0"/>
              <a:t>bakım,</a:t>
            </a:r>
            <a:endParaRPr lang="en-US" dirty="0"/>
          </a:p>
          <a:p>
            <a:r>
              <a:rPr lang="tr-TR" dirty="0" smtClean="0"/>
              <a:t>- 3 </a:t>
            </a:r>
            <a:r>
              <a:rPr lang="tr-TR" dirty="0"/>
              <a:t>aylık bakım,</a:t>
            </a:r>
            <a:endParaRPr lang="en-US" dirty="0"/>
          </a:p>
          <a:p>
            <a:r>
              <a:rPr lang="tr-TR" dirty="0" smtClean="0"/>
              <a:t>- 6 </a:t>
            </a:r>
            <a:r>
              <a:rPr lang="tr-TR" dirty="0"/>
              <a:t>aylık bakım,</a:t>
            </a:r>
            <a:endParaRPr lang="en-US" dirty="0"/>
          </a:p>
          <a:p>
            <a:r>
              <a:rPr lang="tr-TR" dirty="0" smtClean="0"/>
              <a:t>- Mevsimlik </a:t>
            </a:r>
            <a:r>
              <a:rPr lang="tr-TR" dirty="0"/>
              <a:t>bakımdır.</a:t>
            </a:r>
            <a:endParaRPr lang="en-US" dirty="0"/>
          </a:p>
          <a:p>
            <a:r>
              <a:rPr lang="tr-TR" dirty="0"/>
              <a:t> </a:t>
            </a:r>
            <a:endParaRPr lang="en-US" dirty="0"/>
          </a:p>
          <a:p>
            <a:endParaRPr lang="en-US" dirty="0"/>
          </a:p>
        </p:txBody>
      </p:sp>
    </p:spTree>
    <p:extLst>
      <p:ext uri="{BB962C8B-B14F-4D97-AF65-F5344CB8AC3E}">
        <p14:creationId xmlns:p14="http://schemas.microsoft.com/office/powerpoint/2010/main" val="2938014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1.6.1. Yapılması Gereken </a:t>
            </a:r>
            <a:r>
              <a:rPr lang="tr-TR" b="1" dirty="0" smtClean="0"/>
              <a:t>Bakımlar</a:t>
            </a:r>
            <a:endParaRPr lang="en-US" dirty="0"/>
          </a:p>
        </p:txBody>
      </p:sp>
      <p:sp>
        <p:nvSpPr>
          <p:cNvPr id="3" name="İçerik Yer Tutucusu 2"/>
          <p:cNvSpPr>
            <a:spLocks noGrp="1"/>
          </p:cNvSpPr>
          <p:nvPr>
            <p:ph idx="1"/>
          </p:nvPr>
        </p:nvSpPr>
        <p:spPr/>
        <p:txBody>
          <a:bodyPr>
            <a:normAutofit fontScale="70000" lnSpcReduction="20000"/>
          </a:bodyPr>
          <a:lstStyle/>
          <a:p>
            <a:r>
              <a:rPr lang="tr-TR" dirty="0" smtClean="0"/>
              <a:t>- Diferansiyel </a:t>
            </a:r>
            <a:r>
              <a:rPr lang="tr-TR" dirty="0"/>
              <a:t>konumunu ve bağlantılarını kontrol ediniz.</a:t>
            </a:r>
            <a:endParaRPr lang="en-US" dirty="0"/>
          </a:p>
          <a:p>
            <a:r>
              <a:rPr lang="tr-TR" dirty="0" smtClean="0"/>
              <a:t>- </a:t>
            </a:r>
            <a:r>
              <a:rPr lang="tr-TR" dirty="0"/>
              <a:t>LPG filtre elemanlarını değiştiriniz.</a:t>
            </a:r>
            <a:endParaRPr lang="en-US" dirty="0"/>
          </a:p>
          <a:p>
            <a:r>
              <a:rPr lang="tr-TR" dirty="0" smtClean="0"/>
              <a:t>-  </a:t>
            </a:r>
            <a:r>
              <a:rPr lang="tr-TR" dirty="0"/>
              <a:t>Hava filtresini temizleyiniz veya değiştiriniz.</a:t>
            </a:r>
            <a:endParaRPr lang="en-US" dirty="0"/>
          </a:p>
          <a:p>
            <a:r>
              <a:rPr lang="tr-TR" dirty="0" smtClean="0"/>
              <a:t>- </a:t>
            </a:r>
            <a:r>
              <a:rPr lang="tr-TR" dirty="0"/>
              <a:t>Radyatör soğutucusunu boşaltınız/değiştiriniz.</a:t>
            </a:r>
            <a:endParaRPr lang="en-US" dirty="0"/>
          </a:p>
          <a:p>
            <a:r>
              <a:rPr lang="tr-TR" dirty="0" smtClean="0"/>
              <a:t>- </a:t>
            </a:r>
            <a:r>
              <a:rPr lang="tr-TR" dirty="0"/>
              <a:t>Motor ayarını yapınız.</a:t>
            </a:r>
            <a:endParaRPr lang="en-US" dirty="0"/>
          </a:p>
          <a:p>
            <a:r>
              <a:rPr lang="tr-TR" dirty="0" smtClean="0"/>
              <a:t>- Transmisyon </a:t>
            </a:r>
            <a:r>
              <a:rPr lang="tr-TR" dirty="0"/>
              <a:t>yağını değiştiriniz.</a:t>
            </a:r>
            <a:endParaRPr lang="en-US" dirty="0"/>
          </a:p>
          <a:p>
            <a:r>
              <a:rPr lang="tr-TR" dirty="0" smtClean="0"/>
              <a:t>-  </a:t>
            </a:r>
            <a:r>
              <a:rPr lang="tr-TR" dirty="0"/>
              <a:t>Diferansiyel hava firarını temizleyiniz.</a:t>
            </a:r>
            <a:endParaRPr lang="en-US" dirty="0"/>
          </a:p>
          <a:p>
            <a:r>
              <a:rPr lang="tr-TR" dirty="0" smtClean="0"/>
              <a:t>-  </a:t>
            </a:r>
            <a:r>
              <a:rPr lang="tr-TR" dirty="0"/>
              <a:t>Frenlerin durumunu ve balataları kontrol ediniz.</a:t>
            </a:r>
            <a:endParaRPr lang="en-US" dirty="0"/>
          </a:p>
          <a:p>
            <a:r>
              <a:rPr lang="tr-TR" dirty="0" smtClean="0"/>
              <a:t>-  </a:t>
            </a:r>
            <a:r>
              <a:rPr lang="tr-TR" dirty="0"/>
              <a:t>Direksiyon tekerlek rulmanlarını kontrol ediniz/yağlayınız.</a:t>
            </a:r>
            <a:endParaRPr lang="en-US" dirty="0"/>
          </a:p>
          <a:p>
            <a:r>
              <a:rPr lang="tr-TR" dirty="0" smtClean="0"/>
              <a:t>-  </a:t>
            </a:r>
            <a:r>
              <a:rPr lang="tr-TR" dirty="0"/>
              <a:t>Hidrolik yağ ve filtrelerini değiştiriniz.</a:t>
            </a:r>
            <a:endParaRPr lang="en-US" dirty="0"/>
          </a:p>
          <a:p>
            <a:r>
              <a:rPr lang="tr-TR" dirty="0" smtClean="0"/>
              <a:t>- LPG </a:t>
            </a:r>
            <a:r>
              <a:rPr lang="tr-TR" dirty="0"/>
              <a:t>sistemindeki lastik parçaları değiştiriniz.</a:t>
            </a:r>
            <a:endParaRPr lang="en-US" dirty="0"/>
          </a:p>
          <a:p>
            <a:r>
              <a:rPr lang="tr-TR" dirty="0" smtClean="0"/>
              <a:t>- </a:t>
            </a:r>
            <a:r>
              <a:rPr lang="tr-TR" dirty="0" err="1" smtClean="0"/>
              <a:t>Triger</a:t>
            </a:r>
            <a:r>
              <a:rPr lang="tr-TR" dirty="0" smtClean="0"/>
              <a:t> </a:t>
            </a:r>
            <a:r>
              <a:rPr lang="tr-TR" dirty="0"/>
              <a:t>kayışını her 3000 saatte değiştiriniz.</a:t>
            </a:r>
            <a:endParaRPr lang="en-US" dirty="0"/>
          </a:p>
        </p:txBody>
      </p:sp>
    </p:spTree>
    <p:extLst>
      <p:ext uri="{BB962C8B-B14F-4D97-AF65-F5344CB8AC3E}">
        <p14:creationId xmlns:p14="http://schemas.microsoft.com/office/powerpoint/2010/main" val="3425938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1.7. Güvenlik </a:t>
            </a:r>
            <a:r>
              <a:rPr lang="tr-TR" b="1" dirty="0" smtClean="0"/>
              <a:t>Kuralları</a:t>
            </a:r>
            <a:br>
              <a:rPr lang="tr-TR" b="1" dirty="0" smtClean="0"/>
            </a:br>
            <a:r>
              <a:rPr lang="tr-TR" b="1" dirty="0"/>
              <a:t>KURAL </a:t>
            </a:r>
            <a:r>
              <a:rPr lang="tr-TR" b="1" dirty="0" smtClean="0"/>
              <a:t>1</a:t>
            </a:r>
            <a:endParaRPr lang="en-US" dirty="0"/>
          </a:p>
        </p:txBody>
      </p:sp>
      <p:sp>
        <p:nvSpPr>
          <p:cNvPr id="3" name="İçerik Yer Tutucusu 2"/>
          <p:cNvSpPr>
            <a:spLocks noGrp="1"/>
          </p:cNvSpPr>
          <p:nvPr>
            <p:ph idx="1"/>
          </p:nvPr>
        </p:nvSpPr>
        <p:spPr/>
        <p:txBody>
          <a:bodyPr/>
          <a:lstStyle/>
          <a:p>
            <a:r>
              <a:rPr lang="tr-TR" dirty="0" err="1" smtClean="0"/>
              <a:t>Forklifti</a:t>
            </a:r>
            <a:r>
              <a:rPr lang="tr-TR" dirty="0" smtClean="0"/>
              <a:t> </a:t>
            </a:r>
            <a:r>
              <a:rPr lang="tr-TR" dirty="0"/>
              <a:t>sadece </a:t>
            </a:r>
            <a:r>
              <a:rPr lang="tr-TR" dirty="0" err="1" smtClean="0"/>
              <a:t>forklift</a:t>
            </a:r>
            <a:r>
              <a:rPr lang="tr-TR" dirty="0" smtClean="0"/>
              <a:t> </a:t>
            </a:r>
            <a:r>
              <a:rPr lang="tr-TR" dirty="0"/>
              <a:t>eğitimi görmüş ve yetkilendirilmiş kişiler kullanmalıdır.</a:t>
            </a:r>
            <a:endParaRPr lang="en-US" dirty="0"/>
          </a:p>
          <a:p>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155" y="3031664"/>
            <a:ext cx="3111924" cy="283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588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2</a:t>
            </a:r>
            <a:endParaRPr lang="en-US" dirty="0"/>
          </a:p>
        </p:txBody>
      </p:sp>
      <p:sp>
        <p:nvSpPr>
          <p:cNvPr id="3" name="İçerik Yer Tutucusu 2"/>
          <p:cNvSpPr>
            <a:spLocks noGrp="1"/>
          </p:cNvSpPr>
          <p:nvPr>
            <p:ph idx="1"/>
          </p:nvPr>
        </p:nvSpPr>
        <p:spPr/>
        <p:txBody>
          <a:bodyPr/>
          <a:lstStyle/>
          <a:p>
            <a:r>
              <a:rPr lang="tr-TR" dirty="0"/>
              <a:t>Bir  </a:t>
            </a:r>
            <a:r>
              <a:rPr lang="tr-TR" dirty="0" err="1"/>
              <a:t>forklifti</a:t>
            </a:r>
            <a:r>
              <a:rPr lang="tr-TR" dirty="0"/>
              <a:t>  kullanırken  baret,  koruyucu  gözlük,  güvenlik ayakkabıları  ve  vücudu saran giysiler giyilmelidir.</a:t>
            </a:r>
            <a:endParaRPr lang="en-US" dirty="0"/>
          </a:p>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0774" y="2916815"/>
            <a:ext cx="3074876" cy="306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448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KURAL </a:t>
            </a:r>
            <a:r>
              <a:rPr lang="tr-TR" b="1" dirty="0"/>
              <a:t>3</a:t>
            </a:r>
            <a:r>
              <a:rPr lang="en-US" dirty="0"/>
              <a:t/>
            </a:r>
            <a:br>
              <a:rPr lang="en-US" dirty="0"/>
            </a:br>
            <a:endParaRPr lang="en-US" dirty="0"/>
          </a:p>
        </p:txBody>
      </p:sp>
      <p:sp>
        <p:nvSpPr>
          <p:cNvPr id="3" name="İçerik Yer Tutucusu 2"/>
          <p:cNvSpPr>
            <a:spLocks noGrp="1"/>
          </p:cNvSpPr>
          <p:nvPr>
            <p:ph idx="1"/>
          </p:nvPr>
        </p:nvSpPr>
        <p:spPr/>
        <p:txBody>
          <a:bodyPr/>
          <a:lstStyle/>
          <a:p>
            <a:r>
              <a:rPr lang="tr-TR" dirty="0"/>
              <a:t>Çalışmaya başlamadan önce operatör tarafından </a:t>
            </a:r>
            <a:r>
              <a:rPr lang="tr-TR" dirty="0" err="1"/>
              <a:t>forkliftin</a:t>
            </a:r>
            <a:r>
              <a:rPr lang="tr-TR" dirty="0"/>
              <a:t> gerekli kontrolleri yapılmalıdır.</a:t>
            </a:r>
            <a:endParaRPr lang="en-US" dirty="0"/>
          </a:p>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241" y="2862117"/>
            <a:ext cx="4309660" cy="300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883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a:t>
            </a:r>
            <a:r>
              <a:rPr lang="tr-TR" b="1" dirty="0" smtClean="0"/>
              <a:t>4</a:t>
            </a:r>
            <a:endParaRPr lang="en-US" dirty="0"/>
          </a:p>
        </p:txBody>
      </p:sp>
      <p:sp>
        <p:nvSpPr>
          <p:cNvPr id="3" name="İçerik Yer Tutucusu 2"/>
          <p:cNvSpPr>
            <a:spLocks noGrp="1"/>
          </p:cNvSpPr>
          <p:nvPr>
            <p:ph idx="1"/>
          </p:nvPr>
        </p:nvSpPr>
        <p:spPr/>
        <p:txBody>
          <a:bodyPr/>
          <a:lstStyle/>
          <a:p>
            <a:r>
              <a:rPr lang="tr-TR" dirty="0" err="1"/>
              <a:t>Forkliftinizle</a:t>
            </a:r>
            <a:r>
              <a:rPr lang="tr-TR" dirty="0"/>
              <a:t> yasaklanmış alanlarda çalışmayınız. Tüm güvenlik kurallarına ve  uyarı işaretlerine uyunuz. Köşelere, çıkışlara, girişlere ve canlılara yaklaşırken hızınızı düşürünüz ve korna çalınız.</a:t>
            </a:r>
            <a:endParaRPr lang="en-US" dirty="0"/>
          </a:p>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192" y="2866747"/>
            <a:ext cx="4105501" cy="24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072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 </a:t>
            </a:r>
            <a:r>
              <a:rPr lang="tr-TR" b="1" dirty="0" err="1"/>
              <a:t>Forklift</a:t>
            </a:r>
            <a:r>
              <a:rPr lang="tr-TR" b="1" dirty="0"/>
              <a:t> </a:t>
            </a:r>
            <a:r>
              <a:rPr lang="tr-TR" b="1" dirty="0" smtClean="0"/>
              <a:t>Çeşitleri</a:t>
            </a:r>
            <a:endParaRPr lang="en-US" dirty="0"/>
          </a:p>
        </p:txBody>
      </p:sp>
      <p:sp>
        <p:nvSpPr>
          <p:cNvPr id="3" name="İçerik Yer Tutucusu 2"/>
          <p:cNvSpPr>
            <a:spLocks noGrp="1"/>
          </p:cNvSpPr>
          <p:nvPr>
            <p:ph idx="1"/>
          </p:nvPr>
        </p:nvSpPr>
        <p:spPr/>
        <p:txBody>
          <a:bodyPr/>
          <a:lstStyle/>
          <a:p>
            <a:r>
              <a:rPr lang="tr-TR" b="1" dirty="0"/>
              <a:t>1.2.1. Kullandıkları Enerji Çeşitlerine Göre </a:t>
            </a:r>
            <a:r>
              <a:rPr lang="tr-TR" b="1" dirty="0" err="1"/>
              <a:t>Forklift</a:t>
            </a:r>
            <a:r>
              <a:rPr lang="tr-TR" b="1" dirty="0"/>
              <a:t> Çeşitleri</a:t>
            </a:r>
            <a:endParaRPr lang="en-US" dirty="0"/>
          </a:p>
          <a:p>
            <a:r>
              <a:rPr lang="tr-TR" dirty="0"/>
              <a:t> </a:t>
            </a:r>
            <a:endParaRPr lang="en-US" dirty="0"/>
          </a:p>
          <a:p>
            <a:pPr>
              <a:buFont typeface="Wingdings" panose="05000000000000000000" pitchFamily="2" charset="2"/>
              <a:buChar char="Ø"/>
            </a:pPr>
            <a:r>
              <a:rPr lang="tr-TR" dirty="0" smtClean="0"/>
              <a:t> Dizel </a:t>
            </a:r>
            <a:r>
              <a:rPr lang="tr-TR" dirty="0" err="1"/>
              <a:t>forkliftler</a:t>
            </a:r>
            <a:r>
              <a:rPr lang="tr-TR" dirty="0"/>
              <a:t> (mazot)</a:t>
            </a:r>
            <a:endParaRPr lang="en-US" dirty="0"/>
          </a:p>
          <a:p>
            <a:pPr>
              <a:buFont typeface="Wingdings" panose="05000000000000000000" pitchFamily="2" charset="2"/>
              <a:buChar char="Ø"/>
            </a:pPr>
            <a:r>
              <a:rPr lang="tr-TR" dirty="0" smtClean="0"/>
              <a:t> Elektrikli </a:t>
            </a:r>
            <a:r>
              <a:rPr lang="tr-TR" dirty="0"/>
              <a:t>(akülü) </a:t>
            </a:r>
            <a:r>
              <a:rPr lang="tr-TR" dirty="0" err="1"/>
              <a:t>forkliftler</a:t>
            </a:r>
            <a:endParaRPr lang="en-US" dirty="0"/>
          </a:p>
          <a:p>
            <a:pPr>
              <a:buFont typeface="Wingdings" panose="05000000000000000000" pitchFamily="2" charset="2"/>
              <a:buChar char="Ø"/>
            </a:pPr>
            <a:r>
              <a:rPr lang="tr-TR" dirty="0" smtClean="0"/>
              <a:t> Benzinli </a:t>
            </a:r>
            <a:r>
              <a:rPr lang="tr-TR" dirty="0" err="1"/>
              <a:t>forkliftler</a:t>
            </a:r>
            <a:endParaRPr lang="en-US" dirty="0"/>
          </a:p>
          <a:p>
            <a:pPr>
              <a:buFont typeface="Wingdings" panose="05000000000000000000" pitchFamily="2" charset="2"/>
              <a:buChar char="Ø"/>
            </a:pPr>
            <a:r>
              <a:rPr lang="tr-TR" dirty="0" smtClean="0"/>
              <a:t> LPG </a:t>
            </a:r>
            <a:r>
              <a:rPr lang="tr-TR" dirty="0" err="1"/>
              <a:t>forkliftler</a:t>
            </a:r>
            <a:r>
              <a:rPr lang="tr-TR" dirty="0"/>
              <a:t> (likit </a:t>
            </a:r>
            <a:r>
              <a:rPr lang="tr-TR" dirty="0" err="1"/>
              <a:t>propan</a:t>
            </a:r>
            <a:r>
              <a:rPr lang="tr-TR" dirty="0"/>
              <a:t> gazı)</a:t>
            </a:r>
            <a:endParaRPr lang="en-US" dirty="0"/>
          </a:p>
          <a:p>
            <a:endParaRPr lang="en-US" dirty="0"/>
          </a:p>
        </p:txBody>
      </p:sp>
    </p:spTree>
    <p:extLst>
      <p:ext uri="{BB962C8B-B14F-4D97-AF65-F5344CB8AC3E}">
        <p14:creationId xmlns:p14="http://schemas.microsoft.com/office/powerpoint/2010/main" val="1246982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KURAL </a:t>
            </a:r>
            <a:r>
              <a:rPr lang="tr-TR" b="1" dirty="0"/>
              <a:t>5</a:t>
            </a:r>
            <a:endParaRPr lang="en-US" dirty="0"/>
          </a:p>
        </p:txBody>
      </p:sp>
      <p:sp>
        <p:nvSpPr>
          <p:cNvPr id="3" name="İçerik Yer Tutucusu 2"/>
          <p:cNvSpPr>
            <a:spLocks noGrp="1"/>
          </p:cNvSpPr>
          <p:nvPr>
            <p:ph idx="1"/>
          </p:nvPr>
        </p:nvSpPr>
        <p:spPr/>
        <p:txBody>
          <a:bodyPr/>
          <a:lstStyle/>
          <a:p>
            <a:r>
              <a:rPr lang="tr-TR" dirty="0" err="1"/>
              <a:t>Forkliftinizi</a:t>
            </a:r>
            <a:r>
              <a:rPr lang="tr-TR" dirty="0"/>
              <a:t>, tepe korkuluğu ve yük yaslama korkuluğu olmadan kullanmayınız.</a:t>
            </a:r>
            <a:endParaRPr lang="en-US" dirty="0"/>
          </a:p>
          <a:p>
            <a:r>
              <a:rPr lang="tr-TR" dirty="0"/>
              <a:t/>
            </a:r>
            <a:br>
              <a:rPr lang="tr-TR" dirty="0"/>
            </a:br>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463" y="2520739"/>
            <a:ext cx="4630044" cy="290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776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6</a:t>
            </a:r>
            <a:endParaRPr lang="en-US" dirty="0"/>
          </a:p>
        </p:txBody>
      </p:sp>
      <p:sp>
        <p:nvSpPr>
          <p:cNvPr id="3" name="İçerik Yer Tutucusu 2"/>
          <p:cNvSpPr>
            <a:spLocks noGrp="1"/>
          </p:cNvSpPr>
          <p:nvPr>
            <p:ph idx="1"/>
          </p:nvPr>
        </p:nvSpPr>
        <p:spPr/>
        <p:txBody>
          <a:bodyPr/>
          <a:lstStyle/>
          <a:p>
            <a:r>
              <a:rPr lang="tr-TR" dirty="0"/>
              <a:t>Hareket hâlinde iken yük geriye yaslanmış ve çatallar mümkün olduğunca aşağıda olmalıdır. Böylece yük ve </a:t>
            </a:r>
            <a:r>
              <a:rPr lang="tr-TR" dirty="0" err="1"/>
              <a:t>forklift</a:t>
            </a:r>
            <a:r>
              <a:rPr lang="tr-TR" dirty="0"/>
              <a:t> </a:t>
            </a:r>
            <a:r>
              <a:rPr lang="tr-TR" dirty="0" err="1"/>
              <a:t>stabilitesi</a:t>
            </a:r>
            <a:r>
              <a:rPr lang="tr-TR" dirty="0"/>
              <a:t> artar ve iyi bir görüş sağlanır.</a:t>
            </a:r>
            <a:endParaRPr lang="en-US" dirty="0"/>
          </a:p>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834" y="2988961"/>
            <a:ext cx="4366751" cy="263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9505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7</a:t>
            </a:r>
            <a:endParaRPr lang="en-US" dirty="0"/>
          </a:p>
        </p:txBody>
      </p:sp>
      <p:sp>
        <p:nvSpPr>
          <p:cNvPr id="3" name="İçerik Yer Tutucusu 2"/>
          <p:cNvSpPr>
            <a:spLocks noGrp="1"/>
          </p:cNvSpPr>
          <p:nvPr>
            <p:ph idx="1"/>
          </p:nvPr>
        </p:nvSpPr>
        <p:spPr/>
        <p:txBody>
          <a:bodyPr/>
          <a:lstStyle/>
          <a:p>
            <a:r>
              <a:rPr lang="tr-TR" dirty="0"/>
              <a:t>Sizden başka kişilerin </a:t>
            </a:r>
            <a:r>
              <a:rPr lang="tr-TR" dirty="0" err="1"/>
              <a:t>forklifte</a:t>
            </a:r>
            <a:r>
              <a:rPr lang="tr-TR" dirty="0"/>
              <a:t> binmesine izin vermeyiniz. </a:t>
            </a:r>
            <a:r>
              <a:rPr lang="tr-TR" dirty="0" err="1"/>
              <a:t>Forklifler</a:t>
            </a:r>
            <a:r>
              <a:rPr lang="tr-TR" dirty="0"/>
              <a:t> insan taşımak için değil, yük taşımak için tasarlanmıştır.</a:t>
            </a:r>
            <a:endParaRPr lang="en-US" dirty="0"/>
          </a:p>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322" y="2738343"/>
            <a:ext cx="5004924" cy="323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630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8</a:t>
            </a:r>
            <a:endParaRPr lang="en-US" dirty="0"/>
          </a:p>
        </p:txBody>
      </p:sp>
      <p:sp>
        <p:nvSpPr>
          <p:cNvPr id="3" name="İçerik Yer Tutucusu 2"/>
          <p:cNvSpPr>
            <a:spLocks noGrp="1"/>
          </p:cNvSpPr>
          <p:nvPr>
            <p:ph idx="1"/>
          </p:nvPr>
        </p:nvSpPr>
        <p:spPr/>
        <p:txBody>
          <a:bodyPr/>
          <a:lstStyle/>
          <a:p>
            <a:r>
              <a:rPr lang="tr-TR" dirty="0"/>
              <a:t>Onaylı   güvenlik  kafesi  kullanmaksızın   çatallar   üzerinde   hiç   kimseyi   yükseğe kaldırmayınız.</a:t>
            </a:r>
            <a:endParaRPr lang="en-US" dirty="0"/>
          </a:p>
          <a:p>
            <a:r>
              <a:rPr lang="tr-TR" dirty="0"/>
              <a:t/>
            </a:r>
            <a:br>
              <a:rPr lang="tr-TR" dirty="0"/>
            </a:br>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390" y="2438211"/>
            <a:ext cx="5226334" cy="402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5849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9</a:t>
            </a:r>
            <a:endParaRPr lang="en-US" dirty="0"/>
          </a:p>
        </p:txBody>
      </p:sp>
      <p:sp>
        <p:nvSpPr>
          <p:cNvPr id="3" name="İçerik Yer Tutucusu 2"/>
          <p:cNvSpPr>
            <a:spLocks noGrp="1"/>
          </p:cNvSpPr>
          <p:nvPr>
            <p:ph idx="1"/>
          </p:nvPr>
        </p:nvSpPr>
        <p:spPr/>
        <p:txBody>
          <a:bodyPr/>
          <a:lstStyle/>
          <a:p>
            <a:r>
              <a:rPr lang="tr-TR" dirty="0"/>
              <a:t>Hareket hâlindeyken ani olarak durdurma veya hareket yönünü değiştirme işlemi yapmayınız ve ani hızlanmalardan kaçınınız. Aracı koşullara uygun olarak kullanınız.</a:t>
            </a:r>
            <a:endParaRPr lang="en-US" dirty="0"/>
          </a:p>
          <a:p>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079" y="2707737"/>
            <a:ext cx="4037772" cy="290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1170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a:t>
            </a:r>
            <a:r>
              <a:rPr lang="tr-TR" b="1" dirty="0" smtClean="0"/>
              <a:t>10</a:t>
            </a:r>
            <a:endParaRPr lang="en-US" dirty="0"/>
          </a:p>
        </p:txBody>
      </p:sp>
      <p:sp>
        <p:nvSpPr>
          <p:cNvPr id="3" name="İçerik Yer Tutucusu 2"/>
          <p:cNvSpPr>
            <a:spLocks noGrp="1"/>
          </p:cNvSpPr>
          <p:nvPr>
            <p:ph idx="1"/>
          </p:nvPr>
        </p:nvSpPr>
        <p:spPr/>
        <p:txBody>
          <a:bodyPr/>
          <a:lstStyle/>
          <a:p>
            <a:r>
              <a:rPr lang="tr-TR" dirty="0"/>
              <a:t>Asla ıslak el ve ayakkabılarla </a:t>
            </a:r>
            <a:r>
              <a:rPr lang="tr-TR" dirty="0" err="1"/>
              <a:t>forkliftte</a:t>
            </a:r>
            <a:r>
              <a:rPr lang="tr-TR" dirty="0"/>
              <a:t> çalışmayınız. Elleriniz yağlı iken kesinlikle kontrol kollarını tutmayınız. Elleriniz ya da ayaklarınız, kontrol pedallarından ya da kollarından kayarak bir kazaya neden olabilir.</a:t>
            </a:r>
            <a:endParaRPr lang="en-US" dirty="0"/>
          </a:p>
          <a:p>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642" y="3071522"/>
            <a:ext cx="3820798" cy="251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5499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a:t>
            </a:r>
            <a:r>
              <a:rPr lang="tr-TR" b="1" dirty="0" smtClean="0"/>
              <a:t>11</a:t>
            </a:r>
            <a:endParaRPr lang="en-US" dirty="0"/>
          </a:p>
        </p:txBody>
      </p:sp>
      <p:sp>
        <p:nvSpPr>
          <p:cNvPr id="3" name="İçerik Yer Tutucusu 2"/>
          <p:cNvSpPr>
            <a:spLocks noGrp="1"/>
          </p:cNvSpPr>
          <p:nvPr>
            <p:ph idx="1"/>
          </p:nvPr>
        </p:nvSpPr>
        <p:spPr/>
        <p:txBody>
          <a:bodyPr/>
          <a:lstStyle/>
          <a:p>
            <a:r>
              <a:rPr lang="tr-TR" dirty="0"/>
              <a:t>Kimsenin yük veya kaldırma mekanizması altında durmasına izin vermeyiniz. Yük düşerek altta duran kimsenin yaralanmasına ya da ölümüne neden olabilir.</a:t>
            </a:r>
            <a:endParaRPr lang="en-US" dirty="0"/>
          </a:p>
          <a:p>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5245" y="2791942"/>
            <a:ext cx="4700322" cy="318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681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a:t>
            </a:r>
            <a:r>
              <a:rPr lang="tr-TR" b="1" dirty="0" smtClean="0"/>
              <a:t>12</a:t>
            </a:r>
            <a:endParaRPr lang="en-US" dirty="0"/>
          </a:p>
        </p:txBody>
      </p:sp>
      <p:sp>
        <p:nvSpPr>
          <p:cNvPr id="3" name="İçerik Yer Tutucusu 2"/>
          <p:cNvSpPr>
            <a:spLocks noGrp="1"/>
          </p:cNvSpPr>
          <p:nvPr>
            <p:ph idx="1"/>
          </p:nvPr>
        </p:nvSpPr>
        <p:spPr/>
        <p:txBody>
          <a:bodyPr/>
          <a:lstStyle/>
          <a:p>
            <a:r>
              <a:rPr lang="tr-TR" dirty="0"/>
              <a:t>Yük taşırken yokuş yukarı ileri yönde, yokuş aşağı ise geri yönde hareket etmeniz gerektiğini unutmayınız.</a:t>
            </a:r>
            <a:endParaRPr lang="en-US" dirty="0"/>
          </a:p>
          <a:p>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589" y="2656222"/>
            <a:ext cx="5521862" cy="343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091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13</a:t>
            </a:r>
            <a:endParaRPr lang="en-US" dirty="0"/>
          </a:p>
        </p:txBody>
      </p:sp>
      <p:sp>
        <p:nvSpPr>
          <p:cNvPr id="3" name="İçerik Yer Tutucusu 2"/>
          <p:cNvSpPr>
            <a:spLocks noGrp="1"/>
          </p:cNvSpPr>
          <p:nvPr>
            <p:ph idx="1"/>
          </p:nvPr>
        </p:nvSpPr>
        <p:spPr>
          <a:xfrm>
            <a:off x="1097280" y="1887638"/>
            <a:ext cx="10058400" cy="4023360"/>
          </a:xfrm>
        </p:spPr>
        <p:txBody>
          <a:bodyPr/>
          <a:lstStyle/>
          <a:p>
            <a:r>
              <a:rPr lang="tr-TR" dirty="0"/>
              <a:t>Rampada dönmeyiniz veya istifleme işi yapmayınız. Aşağı ve yukarı doğru gidiniz.</a:t>
            </a:r>
            <a:endParaRPr lang="en-US" dirty="0"/>
          </a:p>
          <a:p>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953" y="2471619"/>
            <a:ext cx="5380194" cy="306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35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a:t>
            </a:r>
            <a:r>
              <a:rPr lang="tr-TR" b="1" dirty="0" smtClean="0"/>
              <a:t>14</a:t>
            </a:r>
            <a:endParaRPr lang="en-US" dirty="0"/>
          </a:p>
        </p:txBody>
      </p:sp>
      <p:sp>
        <p:nvSpPr>
          <p:cNvPr id="3" name="İçerik Yer Tutucusu 2"/>
          <p:cNvSpPr>
            <a:spLocks noGrp="1"/>
          </p:cNvSpPr>
          <p:nvPr>
            <p:ph idx="1"/>
          </p:nvPr>
        </p:nvSpPr>
        <p:spPr/>
        <p:txBody>
          <a:bodyPr/>
          <a:lstStyle/>
          <a:p>
            <a:r>
              <a:rPr lang="tr-TR" dirty="0"/>
              <a:t>Yük dayama korkuluğundan daha yüksek olan gevşek yükleri taşımayınız.</a:t>
            </a:r>
            <a:endParaRPr lang="en-US" dirty="0"/>
          </a:p>
          <a:p>
            <a:r>
              <a:rPr lang="tr-TR" dirty="0"/>
              <a:t/>
            </a:r>
            <a:br>
              <a:rPr lang="tr-TR" dirty="0"/>
            </a:br>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938" y="2514554"/>
            <a:ext cx="5352848" cy="302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082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a:t>1.2.2. Hareket İletim Sistemine Göre </a:t>
            </a:r>
            <a:r>
              <a:rPr lang="tr-TR" b="1" dirty="0" err="1"/>
              <a:t>Forklift</a:t>
            </a:r>
            <a:r>
              <a:rPr lang="tr-TR" b="1" dirty="0"/>
              <a:t> Çeşitleri</a:t>
            </a:r>
            <a:endParaRPr lang="en-US" dirty="0"/>
          </a:p>
          <a:p>
            <a:r>
              <a:rPr lang="tr-TR" dirty="0"/>
              <a:t> </a:t>
            </a:r>
            <a:endParaRPr lang="en-US" dirty="0"/>
          </a:p>
          <a:p>
            <a:pPr>
              <a:buFont typeface="Wingdings" panose="05000000000000000000" pitchFamily="2" charset="2"/>
              <a:buChar char="Ø"/>
            </a:pPr>
            <a:r>
              <a:rPr lang="tr-TR" dirty="0" smtClean="0"/>
              <a:t> Debriyajlı </a:t>
            </a:r>
            <a:r>
              <a:rPr lang="tr-TR" dirty="0" err="1"/>
              <a:t>forkliftler</a:t>
            </a:r>
            <a:r>
              <a:rPr lang="tr-TR" dirty="0"/>
              <a:t> (kumanda ve kontrol düzenleri)</a:t>
            </a:r>
            <a:endParaRPr lang="en-US" dirty="0"/>
          </a:p>
          <a:p>
            <a:pPr>
              <a:buFont typeface="Wingdings" panose="05000000000000000000" pitchFamily="2" charset="2"/>
              <a:buChar char="Ø"/>
            </a:pPr>
            <a:r>
              <a:rPr lang="tr-TR" dirty="0" smtClean="0"/>
              <a:t> </a:t>
            </a:r>
            <a:r>
              <a:rPr lang="tr-TR" dirty="0" err="1" smtClean="0"/>
              <a:t>Tork</a:t>
            </a:r>
            <a:r>
              <a:rPr lang="tr-TR" dirty="0" smtClean="0"/>
              <a:t> </a:t>
            </a:r>
            <a:r>
              <a:rPr lang="tr-TR" dirty="0" err="1"/>
              <a:t>konvertörlü</a:t>
            </a:r>
            <a:r>
              <a:rPr lang="tr-TR" dirty="0"/>
              <a:t> </a:t>
            </a:r>
            <a:r>
              <a:rPr lang="tr-TR" dirty="0" err="1"/>
              <a:t>forkliftler</a:t>
            </a:r>
            <a:r>
              <a:rPr lang="tr-TR" dirty="0"/>
              <a:t> (kumanda ve kontrol düzenleri)</a:t>
            </a:r>
            <a:endParaRPr lang="en-US" dirty="0"/>
          </a:p>
          <a:p>
            <a:pPr>
              <a:buFont typeface="Wingdings" panose="05000000000000000000" pitchFamily="2" charset="2"/>
              <a:buChar char="Ø"/>
            </a:pPr>
            <a:r>
              <a:rPr lang="tr-TR" dirty="0" smtClean="0"/>
              <a:t> Hidrostatik </a:t>
            </a:r>
            <a:r>
              <a:rPr lang="tr-TR" dirty="0" err="1"/>
              <a:t>forkliftler</a:t>
            </a:r>
            <a:r>
              <a:rPr lang="tr-TR" dirty="0"/>
              <a:t> (kumanda ve kontrol düzenleri)</a:t>
            </a:r>
            <a:endParaRPr lang="en-US" dirty="0"/>
          </a:p>
          <a:p>
            <a:pPr>
              <a:buFont typeface="Wingdings" panose="05000000000000000000" pitchFamily="2" charset="2"/>
              <a:buChar char="Ø"/>
            </a:pPr>
            <a:r>
              <a:rPr lang="tr-TR" dirty="0" smtClean="0"/>
              <a:t> Elektrik </a:t>
            </a:r>
            <a:r>
              <a:rPr lang="tr-TR" dirty="0"/>
              <a:t>motorlu </a:t>
            </a:r>
            <a:r>
              <a:rPr lang="tr-TR" dirty="0" err="1"/>
              <a:t>forkliftler</a:t>
            </a:r>
            <a:r>
              <a:rPr lang="tr-TR" dirty="0"/>
              <a:t> (kumanda ve kontrol düzenleri)</a:t>
            </a:r>
            <a:endParaRPr lang="en-US" dirty="0"/>
          </a:p>
          <a:p>
            <a:endParaRPr lang="en-US" dirty="0"/>
          </a:p>
        </p:txBody>
      </p:sp>
    </p:spTree>
    <p:extLst>
      <p:ext uri="{BB962C8B-B14F-4D97-AF65-F5344CB8AC3E}">
        <p14:creationId xmlns:p14="http://schemas.microsoft.com/office/powerpoint/2010/main" val="2333670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15</a:t>
            </a:r>
            <a:endParaRPr lang="en-US" dirty="0"/>
          </a:p>
        </p:txBody>
      </p:sp>
      <p:sp>
        <p:nvSpPr>
          <p:cNvPr id="3" name="İçerik Yer Tutucusu 2"/>
          <p:cNvSpPr>
            <a:spLocks noGrp="1"/>
          </p:cNvSpPr>
          <p:nvPr>
            <p:ph idx="1"/>
          </p:nvPr>
        </p:nvSpPr>
        <p:spPr/>
        <p:txBody>
          <a:bodyPr/>
          <a:lstStyle/>
          <a:p>
            <a:r>
              <a:rPr lang="tr-TR" dirty="0"/>
              <a:t>Yük, görüşünüzü engellediğinde ileri yönde hareket etmeyiniz.</a:t>
            </a:r>
            <a:endParaRPr lang="en-US" dirty="0"/>
          </a:p>
          <a:p>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303" y="2596470"/>
            <a:ext cx="4202750" cy="313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511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a:t>
            </a:r>
            <a:r>
              <a:rPr lang="tr-TR" b="1" dirty="0" smtClean="0"/>
              <a:t>16</a:t>
            </a:r>
            <a:endParaRPr lang="en-US" dirty="0"/>
          </a:p>
        </p:txBody>
      </p:sp>
      <p:sp>
        <p:nvSpPr>
          <p:cNvPr id="3" name="İçerik Yer Tutucusu 2"/>
          <p:cNvSpPr>
            <a:spLocks noGrp="1"/>
          </p:cNvSpPr>
          <p:nvPr>
            <p:ph idx="1"/>
          </p:nvPr>
        </p:nvSpPr>
        <p:spPr/>
        <p:txBody>
          <a:bodyPr/>
          <a:lstStyle/>
          <a:p>
            <a:r>
              <a:rPr lang="tr-TR" dirty="0"/>
              <a:t>Güvenli olmayan yükleri taşımayınız. Çatallarda yükün doğru konumlandırıldığından ve yığıldığından emin olunuz. Geniş ya da yüksek yükleri taşırken  yavaş ve özenli çalışınız</a:t>
            </a:r>
            <a:r>
              <a:rPr lang="tr-TR" dirty="0" smtClean="0"/>
              <a:t>.</a:t>
            </a:r>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859" y="2698034"/>
            <a:ext cx="6062775" cy="356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109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17</a:t>
            </a:r>
            <a:endParaRPr lang="en-US" dirty="0"/>
          </a:p>
        </p:txBody>
      </p:sp>
      <p:sp>
        <p:nvSpPr>
          <p:cNvPr id="3" name="İçerik Yer Tutucusu 2"/>
          <p:cNvSpPr>
            <a:spLocks noGrp="1"/>
          </p:cNvSpPr>
          <p:nvPr>
            <p:ph idx="1"/>
          </p:nvPr>
        </p:nvSpPr>
        <p:spPr/>
        <p:txBody>
          <a:bodyPr/>
          <a:lstStyle/>
          <a:p>
            <a:r>
              <a:rPr lang="tr-TR" dirty="0" err="1"/>
              <a:t>Forklifti</a:t>
            </a:r>
            <a:r>
              <a:rPr lang="tr-TR" dirty="0"/>
              <a:t> gereğinden fazla yüklemeyiniz ya da fazladan karşı denge ağırlığı </a:t>
            </a:r>
            <a:r>
              <a:rPr lang="tr-TR" dirty="0" err="1"/>
              <a:t>eklemeyiniz.Forklift</a:t>
            </a:r>
            <a:r>
              <a:rPr lang="tr-TR" dirty="0"/>
              <a:t> ve </a:t>
            </a:r>
            <a:r>
              <a:rPr lang="tr-TR" dirty="0" err="1"/>
              <a:t>ataşmanlarının</a:t>
            </a:r>
            <a:r>
              <a:rPr lang="tr-TR" dirty="0"/>
              <a:t> kapasitelerini öğreniniz. Kesinlikle belirtilen kapasiteleri aşmayınız. Aşırı yükleme </a:t>
            </a:r>
            <a:r>
              <a:rPr lang="tr-TR" dirty="0" err="1"/>
              <a:t>forkliftin</a:t>
            </a:r>
            <a:r>
              <a:rPr lang="tr-TR" dirty="0"/>
              <a:t> devrilmesine, personelin yaralanmasına  ve </a:t>
            </a:r>
            <a:r>
              <a:rPr lang="tr-TR" dirty="0" err="1"/>
              <a:t>forkliftin</a:t>
            </a:r>
            <a:r>
              <a:rPr lang="tr-TR" dirty="0"/>
              <a:t> hasarlanmasına neden olur</a:t>
            </a:r>
            <a:r>
              <a:rPr lang="tr-TR" dirty="0" smtClean="0"/>
              <a:t>.</a:t>
            </a:r>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916" y="3044177"/>
            <a:ext cx="5080805" cy="297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3211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18</a:t>
            </a:r>
            <a:endParaRPr lang="en-US" dirty="0"/>
          </a:p>
        </p:txBody>
      </p:sp>
      <p:sp>
        <p:nvSpPr>
          <p:cNvPr id="3" name="İçerik Yer Tutucusu 2"/>
          <p:cNvSpPr>
            <a:spLocks noGrp="1"/>
          </p:cNvSpPr>
          <p:nvPr>
            <p:ph idx="1"/>
          </p:nvPr>
        </p:nvSpPr>
        <p:spPr/>
        <p:txBody>
          <a:bodyPr/>
          <a:lstStyle/>
          <a:p>
            <a:r>
              <a:rPr lang="tr-TR" dirty="0"/>
              <a:t>Her iki çatal da yük altında olmadıkça bir yükü taşımayınız ve kaldırmayınız. Bir çatalla yükü kaldırmayınız. Çatalları, yükün altında mümkün olduğunca açarak konumlandırınız. Yükü dikkatlice yönlendiriniz, dengesini ve kararlılığını kontrol ediniz. Yükün düşerek hasara ve sakatlanmalara neden olabileceğini unutmayınız.</a:t>
            </a:r>
            <a:endParaRPr lang="en-US" dirty="0"/>
          </a:p>
          <a:p>
            <a:endParaRPr lang="en-US"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4865" y="3128059"/>
            <a:ext cx="4658978" cy="328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2336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19</a:t>
            </a:r>
            <a:endParaRPr lang="en-US" dirty="0"/>
          </a:p>
        </p:txBody>
      </p:sp>
      <p:sp>
        <p:nvSpPr>
          <p:cNvPr id="3" name="İçerik Yer Tutucusu 2"/>
          <p:cNvSpPr>
            <a:spLocks noGrp="1"/>
          </p:cNvSpPr>
          <p:nvPr>
            <p:ph idx="1"/>
          </p:nvPr>
        </p:nvSpPr>
        <p:spPr/>
        <p:txBody>
          <a:bodyPr/>
          <a:lstStyle/>
          <a:p>
            <a:r>
              <a:rPr lang="tr-TR" dirty="0"/>
              <a:t>Özellikle çalışılan yerdeki asansörlerin ve zeminin müsaade edilen maksimum taşıma kapasitesi ve geçitlerin yükseltisine dikkat ediniz.</a:t>
            </a:r>
            <a:endParaRPr lang="en-US" dirty="0"/>
          </a:p>
          <a:p>
            <a:endParaRPr lang="en-US"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989" y="2632732"/>
            <a:ext cx="4581704" cy="334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465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20</a:t>
            </a:r>
            <a:endParaRPr lang="en-US" dirty="0"/>
          </a:p>
        </p:txBody>
      </p:sp>
      <p:sp>
        <p:nvSpPr>
          <p:cNvPr id="3" name="İçerik Yer Tutucusu 2"/>
          <p:cNvSpPr>
            <a:spLocks noGrp="1"/>
          </p:cNvSpPr>
          <p:nvPr>
            <p:ph idx="1"/>
          </p:nvPr>
        </p:nvSpPr>
        <p:spPr/>
        <p:txBody>
          <a:bodyPr/>
          <a:lstStyle/>
          <a:p>
            <a:r>
              <a:rPr lang="tr-TR" dirty="0"/>
              <a:t>Yükleme iskelesi veya rampaların kenarlarında çalışırken dikkatli olunuz. </a:t>
            </a:r>
            <a:r>
              <a:rPr lang="tr-TR" dirty="0" err="1"/>
              <a:t>Forklift</a:t>
            </a:r>
            <a:r>
              <a:rPr lang="tr-TR" dirty="0"/>
              <a:t> devrilebilir, sakatlanma ve ölüme neden olabilir. Kenarlardan emniyetli bir uzaklığı koruyunuz, zemin kaygan olduğunda tedbiri elden bırakmayınız.</a:t>
            </a:r>
            <a:endParaRPr lang="en-US" dirty="0"/>
          </a:p>
          <a:p>
            <a:r>
              <a:rPr lang="tr-TR" dirty="0"/>
              <a:t/>
            </a:r>
            <a:br>
              <a:rPr lang="tr-TR" dirty="0"/>
            </a:br>
            <a:endParaRPr lang="en-US"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484" y="2941145"/>
            <a:ext cx="4508902" cy="237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2798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21</a:t>
            </a:r>
            <a:endParaRPr lang="en-US" dirty="0"/>
          </a:p>
        </p:txBody>
      </p:sp>
      <p:sp>
        <p:nvSpPr>
          <p:cNvPr id="3" name="İçerik Yer Tutucusu 2"/>
          <p:cNvSpPr>
            <a:spLocks noGrp="1"/>
          </p:cNvSpPr>
          <p:nvPr>
            <p:ph idx="1"/>
          </p:nvPr>
        </p:nvSpPr>
        <p:spPr/>
        <p:txBody>
          <a:bodyPr/>
          <a:lstStyle/>
          <a:p>
            <a:r>
              <a:rPr lang="tr-TR" dirty="0" err="1"/>
              <a:t>Forklift</a:t>
            </a:r>
            <a:r>
              <a:rPr lang="tr-TR" dirty="0"/>
              <a:t>   ve   taşıdığı   yükün   ağırlığını   taşıyamayan   köprü   plakaları   üzerinde çalışmayınız. Bunların doğru konumlandırıldığından emin olunuz. Bu tür yerlere </a:t>
            </a:r>
            <a:r>
              <a:rPr lang="tr-TR" dirty="0" err="1"/>
              <a:t>forkliftin</a:t>
            </a:r>
            <a:r>
              <a:rPr lang="tr-TR" dirty="0"/>
              <a:t> girişini engellemek için bloklar koyunuz.</a:t>
            </a:r>
            <a:endParaRPr lang="en-US" dirty="0"/>
          </a:p>
          <a:p>
            <a:endParaRPr lang="en-US"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3805" y="2770546"/>
            <a:ext cx="4504431" cy="355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6224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22</a:t>
            </a:r>
            <a:endParaRPr lang="en-US" dirty="0"/>
          </a:p>
        </p:txBody>
      </p:sp>
      <p:sp>
        <p:nvSpPr>
          <p:cNvPr id="3" name="İçerik Yer Tutucusu 2"/>
          <p:cNvSpPr>
            <a:spLocks noGrp="1"/>
          </p:cNvSpPr>
          <p:nvPr>
            <p:ph idx="1"/>
          </p:nvPr>
        </p:nvSpPr>
        <p:spPr/>
        <p:txBody>
          <a:bodyPr/>
          <a:lstStyle/>
          <a:p>
            <a:r>
              <a:rPr lang="tr-TR" dirty="0"/>
              <a:t>Operatör koltuğuna oturmadan </a:t>
            </a:r>
            <a:r>
              <a:rPr lang="tr-TR" dirty="0" err="1"/>
              <a:t>forklifti</a:t>
            </a:r>
            <a:r>
              <a:rPr lang="tr-TR" dirty="0"/>
              <a:t> çalıştırmayınız. Kol, bacak ve baş operatör alanı içinde tutulmalıdır (Dışarı sarkmamalıdır.).</a:t>
            </a:r>
            <a:endParaRPr lang="en-US" dirty="0"/>
          </a:p>
          <a:p>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6757" y="2566228"/>
            <a:ext cx="4489964" cy="360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5469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23</a:t>
            </a:r>
            <a:endParaRPr lang="en-US" dirty="0"/>
          </a:p>
        </p:txBody>
      </p:sp>
      <p:sp>
        <p:nvSpPr>
          <p:cNvPr id="3" name="İçerik Yer Tutucusu 2"/>
          <p:cNvSpPr>
            <a:spLocks noGrp="1"/>
          </p:cNvSpPr>
          <p:nvPr>
            <p:ph idx="1"/>
          </p:nvPr>
        </p:nvSpPr>
        <p:spPr/>
        <p:txBody>
          <a:bodyPr/>
          <a:lstStyle/>
          <a:p>
            <a:r>
              <a:rPr lang="tr-TR" dirty="0" err="1"/>
              <a:t>Forkliftinizi</a:t>
            </a:r>
            <a:r>
              <a:rPr lang="tr-TR" dirty="0"/>
              <a:t>   başka   bir   </a:t>
            </a:r>
            <a:r>
              <a:rPr lang="tr-TR" dirty="0" err="1"/>
              <a:t>forkliftin</a:t>
            </a:r>
            <a:r>
              <a:rPr lang="tr-TR" dirty="0"/>
              <a:t>   yakınında   çalıştırmayınız.   Diğer   </a:t>
            </a:r>
            <a:r>
              <a:rPr lang="tr-TR" dirty="0" err="1"/>
              <a:t>forkliflerden</a:t>
            </a:r>
            <a:r>
              <a:rPr lang="tr-TR" dirty="0"/>
              <a:t> emniyetli bir uzaklıkta çalışınız ve güvenlikli olarak durabileceğiniz yeterli bir uzaklık bıraktığınızdan emin olunuz.</a:t>
            </a:r>
            <a:endParaRPr lang="en-US" dirty="0"/>
          </a:p>
          <a:p>
            <a:endParaRPr lang="en-US"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844" y="2647929"/>
            <a:ext cx="5133907" cy="36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6031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24</a:t>
            </a:r>
            <a:endParaRPr lang="en-US" dirty="0"/>
          </a:p>
        </p:txBody>
      </p:sp>
      <p:sp>
        <p:nvSpPr>
          <p:cNvPr id="3" name="İçerik Yer Tutucusu 2"/>
          <p:cNvSpPr>
            <a:spLocks noGrp="1"/>
          </p:cNvSpPr>
          <p:nvPr>
            <p:ph idx="1"/>
          </p:nvPr>
        </p:nvSpPr>
        <p:spPr/>
        <p:txBody>
          <a:bodyPr/>
          <a:lstStyle/>
          <a:p>
            <a:r>
              <a:rPr lang="tr-TR" dirty="0" err="1"/>
              <a:t>Forkliftinizi</a:t>
            </a:r>
            <a:r>
              <a:rPr lang="tr-TR" dirty="0"/>
              <a:t> başka bir </a:t>
            </a:r>
            <a:r>
              <a:rPr lang="tr-TR" dirty="0" err="1"/>
              <a:t>forklifti</a:t>
            </a:r>
            <a:r>
              <a:rPr lang="tr-TR" dirty="0"/>
              <a:t> kaldırmak ya da itmek için kullanmayınız. Kendi </a:t>
            </a:r>
            <a:r>
              <a:rPr lang="tr-TR" dirty="0" err="1"/>
              <a:t>forkliftinizi</a:t>
            </a:r>
            <a:r>
              <a:rPr lang="tr-TR" dirty="0"/>
              <a:t> de başkasınınkine ittirmeyiniz ve kaldırtmayınız. </a:t>
            </a:r>
            <a:r>
              <a:rPr lang="tr-TR" dirty="0" err="1"/>
              <a:t>Forkliftiniz</a:t>
            </a:r>
            <a:r>
              <a:rPr lang="tr-TR" dirty="0"/>
              <a:t> hareket etmiyorsa bir servis teknisyeni çağırınız.</a:t>
            </a:r>
            <a:endParaRPr lang="en-US" dirty="0"/>
          </a:p>
          <a:p>
            <a:endParaRPr lang="en-US"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261" y="2666661"/>
            <a:ext cx="4826402" cy="356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863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b="1" dirty="0"/>
              <a:t>1.2.3. Kullanıldıkları Yere Göre </a:t>
            </a:r>
            <a:r>
              <a:rPr lang="tr-TR" b="1" dirty="0" smtClean="0"/>
              <a:t>Sınıflandırma</a:t>
            </a:r>
            <a:endParaRPr lang="en-US" dirty="0" smtClean="0"/>
          </a:p>
          <a:p>
            <a:pPr>
              <a:buFont typeface="Wingdings" panose="05000000000000000000" pitchFamily="2" charset="2"/>
              <a:buChar char="Ø"/>
            </a:pPr>
            <a:r>
              <a:rPr lang="tr-TR" dirty="0" smtClean="0"/>
              <a:t> Genel amaçlı </a:t>
            </a:r>
            <a:r>
              <a:rPr lang="tr-TR" dirty="0" err="1" smtClean="0"/>
              <a:t>forkliftler</a:t>
            </a:r>
            <a:endParaRPr lang="en-US" dirty="0" smtClean="0"/>
          </a:p>
          <a:p>
            <a:pPr>
              <a:buFont typeface="Wingdings" panose="05000000000000000000" pitchFamily="2" charset="2"/>
              <a:buChar char="Ø"/>
            </a:pPr>
            <a:r>
              <a:rPr lang="tr-TR" dirty="0" smtClean="0"/>
              <a:t> Sık </a:t>
            </a:r>
            <a:r>
              <a:rPr lang="tr-TR" dirty="0"/>
              <a:t>depolama </a:t>
            </a:r>
            <a:r>
              <a:rPr lang="tr-TR" dirty="0" err="1"/>
              <a:t>forkliftleri</a:t>
            </a:r>
            <a:endParaRPr lang="en-US" dirty="0"/>
          </a:p>
          <a:p>
            <a:pPr lvl="2">
              <a:buFont typeface="Wingdings" panose="05000000000000000000" pitchFamily="2" charset="2"/>
              <a:buChar char="Ø"/>
            </a:pPr>
            <a:r>
              <a:rPr lang="tr-TR" dirty="0" smtClean="0"/>
              <a:t>Yüksek </a:t>
            </a:r>
            <a:r>
              <a:rPr lang="tr-TR" dirty="0"/>
              <a:t>istifleyiciler (uzatmalı </a:t>
            </a:r>
            <a:r>
              <a:rPr lang="tr-TR" dirty="0" err="1"/>
              <a:t>forkliftler</a:t>
            </a:r>
            <a:r>
              <a:rPr lang="tr-TR" dirty="0"/>
              <a:t>)</a:t>
            </a:r>
            <a:endParaRPr lang="en-US" dirty="0"/>
          </a:p>
          <a:p>
            <a:pPr lvl="2">
              <a:buFont typeface="Wingdings" panose="05000000000000000000" pitchFamily="2" charset="2"/>
              <a:buChar char="Ø"/>
            </a:pPr>
            <a:r>
              <a:rPr lang="tr-TR" dirty="0" err="1" smtClean="0"/>
              <a:t>Taretli</a:t>
            </a:r>
            <a:r>
              <a:rPr lang="tr-TR" dirty="0" smtClean="0"/>
              <a:t> </a:t>
            </a:r>
            <a:r>
              <a:rPr lang="tr-TR" dirty="0"/>
              <a:t>istifleyici</a:t>
            </a:r>
            <a:endParaRPr lang="en-US" dirty="0"/>
          </a:p>
          <a:p>
            <a:pPr lvl="2">
              <a:buFont typeface="Wingdings" panose="05000000000000000000" pitchFamily="2" charset="2"/>
              <a:buChar char="Ø"/>
            </a:pPr>
            <a:r>
              <a:rPr lang="tr-TR" dirty="0" smtClean="0"/>
              <a:t>Yerden </a:t>
            </a:r>
            <a:r>
              <a:rPr lang="tr-TR" dirty="0" err="1"/>
              <a:t>kumandali</a:t>
            </a:r>
            <a:r>
              <a:rPr lang="tr-TR" dirty="0"/>
              <a:t> </a:t>
            </a:r>
            <a:r>
              <a:rPr lang="tr-TR" dirty="0" err="1"/>
              <a:t>forklift</a:t>
            </a:r>
            <a:endParaRPr lang="en-US" dirty="0"/>
          </a:p>
          <a:p>
            <a:pPr>
              <a:buFont typeface="Wingdings" panose="05000000000000000000" pitchFamily="2" charset="2"/>
              <a:buChar char="Ø"/>
            </a:pPr>
            <a:r>
              <a:rPr lang="tr-TR" dirty="0"/>
              <a:t> </a:t>
            </a:r>
            <a:r>
              <a:rPr lang="tr-TR" dirty="0" smtClean="0"/>
              <a:t>Özel </a:t>
            </a:r>
            <a:r>
              <a:rPr lang="tr-TR" dirty="0" err="1"/>
              <a:t>forkliftler</a:t>
            </a:r>
            <a:endParaRPr lang="en-US" dirty="0"/>
          </a:p>
          <a:p>
            <a:pPr lvl="2">
              <a:buFont typeface="Wingdings" panose="05000000000000000000" pitchFamily="2" charset="2"/>
              <a:buChar char="Ø"/>
            </a:pPr>
            <a:r>
              <a:rPr lang="tr-TR" dirty="0" smtClean="0"/>
              <a:t>Konteyner </a:t>
            </a:r>
            <a:r>
              <a:rPr lang="tr-TR" dirty="0"/>
              <a:t>taşıyıcısı</a:t>
            </a:r>
            <a:endParaRPr lang="en-US" dirty="0"/>
          </a:p>
          <a:p>
            <a:pPr lvl="2">
              <a:buFont typeface="Wingdings" panose="05000000000000000000" pitchFamily="2" charset="2"/>
              <a:buChar char="Ø"/>
            </a:pPr>
            <a:r>
              <a:rPr lang="tr-TR" dirty="0" smtClean="0"/>
              <a:t>Yandan </a:t>
            </a:r>
            <a:r>
              <a:rPr lang="tr-TR" dirty="0"/>
              <a:t>uzatmalı </a:t>
            </a:r>
            <a:r>
              <a:rPr lang="tr-TR" dirty="0" err="1"/>
              <a:t>forklift</a:t>
            </a:r>
            <a:endParaRPr lang="en-US" dirty="0"/>
          </a:p>
          <a:p>
            <a:r>
              <a:rPr lang="tr-TR" dirty="0"/>
              <a:t/>
            </a:r>
            <a:br>
              <a:rPr lang="tr-TR" dirty="0"/>
            </a:br>
            <a:endParaRPr lang="en-US" dirty="0"/>
          </a:p>
        </p:txBody>
      </p:sp>
    </p:spTree>
    <p:extLst>
      <p:ext uri="{BB962C8B-B14F-4D97-AF65-F5344CB8AC3E}">
        <p14:creationId xmlns:p14="http://schemas.microsoft.com/office/powerpoint/2010/main" val="1348241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25</a:t>
            </a:r>
            <a:endParaRPr lang="en-US" dirty="0"/>
          </a:p>
        </p:txBody>
      </p:sp>
      <p:sp>
        <p:nvSpPr>
          <p:cNvPr id="3" name="İçerik Yer Tutucusu 2"/>
          <p:cNvSpPr>
            <a:spLocks noGrp="1"/>
          </p:cNvSpPr>
          <p:nvPr>
            <p:ph idx="1"/>
          </p:nvPr>
        </p:nvSpPr>
        <p:spPr/>
        <p:txBody>
          <a:bodyPr/>
          <a:lstStyle/>
          <a:p>
            <a:r>
              <a:rPr lang="tr-TR" dirty="0" err="1"/>
              <a:t>Forkliftinizin</a:t>
            </a:r>
            <a:r>
              <a:rPr lang="tr-TR" dirty="0"/>
              <a:t> üzerindeyken uyumayınız.</a:t>
            </a:r>
            <a:endParaRPr lang="en-US" dirty="0"/>
          </a:p>
          <a:p>
            <a:r>
              <a:rPr lang="tr-TR" dirty="0"/>
              <a:t/>
            </a:r>
            <a:br>
              <a:rPr lang="tr-TR" dirty="0"/>
            </a:br>
            <a:endParaRPr lang="en-US"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245" y="2450162"/>
            <a:ext cx="4296780" cy="380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0535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26</a:t>
            </a:r>
            <a:endParaRPr lang="en-US" dirty="0"/>
          </a:p>
        </p:txBody>
      </p:sp>
      <p:sp>
        <p:nvSpPr>
          <p:cNvPr id="3" name="İçerik Yer Tutucusu 2"/>
          <p:cNvSpPr>
            <a:spLocks noGrp="1"/>
          </p:cNvSpPr>
          <p:nvPr>
            <p:ph idx="1"/>
          </p:nvPr>
        </p:nvSpPr>
        <p:spPr/>
        <p:txBody>
          <a:bodyPr/>
          <a:lstStyle/>
          <a:p>
            <a:r>
              <a:rPr lang="tr-TR" dirty="0"/>
              <a:t>Yükü yükseğe kaldırarak taşıma; </a:t>
            </a:r>
            <a:r>
              <a:rPr lang="tr-TR" dirty="0" err="1"/>
              <a:t>forkliftin</a:t>
            </a:r>
            <a:r>
              <a:rPr lang="tr-TR" dirty="0"/>
              <a:t> devrilmesine, sizin ya da başkalarının yaralanmasına hatta ölüme neden olabilir. Yükü kaldırırken ya da istiflerken tavana dikkat ediniz. Yükü istiflerken düşürmemeye özen gösteriniz.</a:t>
            </a:r>
            <a:endParaRPr lang="en-US" dirty="0"/>
          </a:p>
          <a:p>
            <a:endParaRPr lang="en-US"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549" y="2904096"/>
            <a:ext cx="4283902" cy="320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615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27</a:t>
            </a:r>
            <a:endParaRPr lang="en-US" dirty="0"/>
          </a:p>
        </p:txBody>
      </p:sp>
      <p:sp>
        <p:nvSpPr>
          <p:cNvPr id="3" name="İçerik Yer Tutucusu 2"/>
          <p:cNvSpPr>
            <a:spLocks noGrp="1"/>
          </p:cNvSpPr>
          <p:nvPr>
            <p:ph idx="1"/>
          </p:nvPr>
        </p:nvSpPr>
        <p:spPr/>
        <p:txBody>
          <a:bodyPr/>
          <a:lstStyle/>
          <a:p>
            <a:r>
              <a:rPr lang="tr-TR" dirty="0" err="1"/>
              <a:t>Forkliftin</a:t>
            </a:r>
            <a:r>
              <a:rPr lang="tr-TR" dirty="0"/>
              <a:t> yakıt dolumu, bu iş için özel olarak ayrılmış bir yerde yapılabilir. Yakıt alma sırasında kontak kapatılmalı, kesinlikle sigara içilmemeli ve ateşle yaklaşılmamalıdır. Bu yasak, LPG tüplerin </a:t>
            </a:r>
            <a:r>
              <a:rPr lang="tr-TR" dirty="0" err="1"/>
              <a:t>dolumunda</a:t>
            </a:r>
            <a:r>
              <a:rPr lang="tr-TR" dirty="0"/>
              <a:t> ve akü şarj istasyonlarında da geçerlidir. Yere saçılan yakıt, paspasla temizlenmeli ve motor çalıştırılmadan önce yakıt tankının kapatılması unutulmamalıdır.</a:t>
            </a:r>
            <a:endParaRPr lang="en-US" dirty="0"/>
          </a:p>
          <a:p>
            <a:r>
              <a:rPr lang="tr-TR" dirty="0"/>
              <a:t/>
            </a:r>
            <a:br>
              <a:rPr lang="tr-TR" dirty="0"/>
            </a:br>
            <a:endParaRPr lang="en-US"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845" y="3051796"/>
            <a:ext cx="4754177" cy="323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4364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KURAL 28</a:t>
            </a:r>
            <a:endParaRPr lang="en-US" dirty="0"/>
          </a:p>
        </p:txBody>
      </p:sp>
      <p:sp>
        <p:nvSpPr>
          <p:cNvPr id="3" name="İçerik Yer Tutucusu 2"/>
          <p:cNvSpPr>
            <a:spLocks noGrp="1"/>
          </p:cNvSpPr>
          <p:nvPr>
            <p:ph idx="1"/>
          </p:nvPr>
        </p:nvSpPr>
        <p:spPr/>
        <p:txBody>
          <a:bodyPr/>
          <a:lstStyle/>
          <a:p>
            <a:r>
              <a:rPr lang="tr-TR" dirty="0" err="1"/>
              <a:t>Forkliftinizi</a:t>
            </a:r>
            <a:r>
              <a:rPr lang="tr-TR" dirty="0"/>
              <a:t> sadece müsaade edilen alanlara park ediniz. Çatalları tamamen zemine değecek biçimde indiriniz, vites kolunu "park" konumuna ve kontak anahtarını da "</a:t>
            </a:r>
            <a:r>
              <a:rPr lang="tr-TR" dirty="0" err="1"/>
              <a:t>off</a:t>
            </a:r>
            <a:r>
              <a:rPr lang="tr-TR" dirty="0"/>
              <a:t>" konumuna alınız. Kontak anahtarını üzerinde bırakmayınız ve tekerleklerin arkasına takoz koyarak emniyete alınız.</a:t>
            </a:r>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895" y="3158498"/>
            <a:ext cx="4272611" cy="303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052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1.7.1. </a:t>
            </a:r>
            <a:r>
              <a:rPr lang="tr-TR" b="1" dirty="0" err="1"/>
              <a:t>Forklift</a:t>
            </a:r>
            <a:r>
              <a:rPr lang="tr-TR" b="1" dirty="0"/>
              <a:t> ile Çalışma Yapılırken Dikkat Edilmesi Gereken </a:t>
            </a:r>
            <a:r>
              <a:rPr lang="tr-TR" b="1" dirty="0" smtClean="0"/>
              <a:t>Hususlar</a:t>
            </a:r>
            <a:endParaRPr lang="en-US" dirty="0"/>
          </a:p>
        </p:txBody>
      </p:sp>
      <p:sp>
        <p:nvSpPr>
          <p:cNvPr id="3" name="İçerik Yer Tutucusu 2"/>
          <p:cNvSpPr>
            <a:spLocks noGrp="1"/>
          </p:cNvSpPr>
          <p:nvPr>
            <p:ph idx="1"/>
          </p:nvPr>
        </p:nvSpPr>
        <p:spPr/>
        <p:txBody>
          <a:bodyPr/>
          <a:lstStyle/>
          <a:p>
            <a:r>
              <a:rPr lang="tr-TR" dirty="0" smtClean="0"/>
              <a:t>- İleriye </a:t>
            </a:r>
            <a:r>
              <a:rPr lang="tr-TR" dirty="0"/>
              <a:t>doğru olan trafik izlenmelidir.</a:t>
            </a:r>
            <a:endParaRPr lang="en-US" dirty="0"/>
          </a:p>
          <a:p>
            <a:r>
              <a:rPr lang="tr-TR" dirty="0" smtClean="0"/>
              <a:t>- </a:t>
            </a:r>
            <a:r>
              <a:rPr lang="tr-TR" dirty="0"/>
              <a:t>Dikiz aynalarından arkadaki trafik izlenmelidir.</a:t>
            </a:r>
            <a:endParaRPr lang="en-US" dirty="0"/>
          </a:p>
          <a:p>
            <a:r>
              <a:rPr lang="tr-TR" dirty="0" smtClean="0"/>
              <a:t>- </a:t>
            </a:r>
            <a:r>
              <a:rPr lang="tr-TR" dirty="0"/>
              <a:t>Sağ taraftaki trafik izlenmelidir.</a:t>
            </a:r>
            <a:endParaRPr lang="en-US" dirty="0"/>
          </a:p>
          <a:p>
            <a:r>
              <a:rPr lang="tr-TR" dirty="0" smtClean="0"/>
              <a:t>-  </a:t>
            </a:r>
            <a:r>
              <a:rPr lang="tr-TR" dirty="0"/>
              <a:t>Sol taraftaki trafik izlenmelidir.</a:t>
            </a:r>
            <a:endParaRPr lang="en-US" dirty="0"/>
          </a:p>
          <a:p>
            <a:r>
              <a:rPr lang="tr-TR" dirty="0" smtClean="0"/>
              <a:t>- </a:t>
            </a:r>
            <a:r>
              <a:rPr lang="tr-TR" dirty="0"/>
              <a:t>Aracın gösterge ve ışık kumanda tabloları izlenmelidir.</a:t>
            </a:r>
            <a:endParaRPr lang="en-US" dirty="0"/>
          </a:p>
          <a:p>
            <a:r>
              <a:rPr lang="tr-TR" dirty="0" smtClean="0"/>
              <a:t>- Yük </a:t>
            </a:r>
            <a:r>
              <a:rPr lang="tr-TR" dirty="0"/>
              <a:t>taşıma, kaldırma ve indirilmesi sırasında çatallar, geriye doğru 15 derece eğik olmalıdır.</a:t>
            </a:r>
            <a:endParaRPr lang="en-US" dirty="0"/>
          </a:p>
          <a:p>
            <a:endParaRPr lang="en-US" dirty="0"/>
          </a:p>
        </p:txBody>
      </p:sp>
    </p:spTree>
    <p:extLst>
      <p:ext uri="{BB962C8B-B14F-4D97-AF65-F5344CB8AC3E}">
        <p14:creationId xmlns:p14="http://schemas.microsoft.com/office/powerpoint/2010/main" val="34362996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1.7.1. </a:t>
            </a:r>
            <a:r>
              <a:rPr lang="tr-TR" b="1" dirty="0" err="1"/>
              <a:t>Forklift</a:t>
            </a:r>
            <a:r>
              <a:rPr lang="tr-TR" b="1" dirty="0"/>
              <a:t> ile Çalışma Yapılırken Dikkat Edilmesi Gereken Hususlar</a:t>
            </a:r>
            <a:endParaRPr lang="en-US" dirty="0"/>
          </a:p>
        </p:txBody>
      </p:sp>
      <p:sp>
        <p:nvSpPr>
          <p:cNvPr id="3" name="İçerik Yer Tutucusu 2"/>
          <p:cNvSpPr>
            <a:spLocks noGrp="1"/>
          </p:cNvSpPr>
          <p:nvPr>
            <p:ph idx="1"/>
          </p:nvPr>
        </p:nvSpPr>
        <p:spPr/>
        <p:txBody>
          <a:bodyPr>
            <a:normAutofit/>
          </a:bodyPr>
          <a:lstStyle/>
          <a:p>
            <a:r>
              <a:rPr lang="tr-TR" dirty="0" smtClean="0"/>
              <a:t>- Çatallar   </a:t>
            </a:r>
            <a:r>
              <a:rPr lang="tr-TR" dirty="0"/>
              <a:t>üzerine   yüklenen   yük,   operatörün  ileriye   doğru   olan   </a:t>
            </a:r>
            <a:r>
              <a:rPr lang="tr-TR" dirty="0" smtClean="0"/>
              <a:t>görüşünü</a:t>
            </a:r>
            <a:r>
              <a:rPr lang="tr-TR" dirty="0"/>
              <a:t> </a:t>
            </a:r>
            <a:r>
              <a:rPr lang="tr-TR" dirty="0" smtClean="0"/>
              <a:t>engelliyorsa </a:t>
            </a:r>
            <a:r>
              <a:rPr lang="tr-TR" dirty="0" err="1"/>
              <a:t>forklift</a:t>
            </a:r>
            <a:r>
              <a:rPr lang="tr-TR" dirty="0"/>
              <a:t> geriye doğru hareket ettirilerek yük nakil edilmelidir. Geri hareket esnasında korna çalınmalı, arka trafik devamlı kontrol edilerek </a:t>
            </a:r>
            <a:r>
              <a:rPr lang="tr-TR" dirty="0" smtClean="0"/>
              <a:t>araç</a:t>
            </a:r>
            <a:r>
              <a:rPr lang="tr-TR" dirty="0"/>
              <a:t> </a:t>
            </a:r>
            <a:r>
              <a:rPr lang="tr-TR" dirty="0" smtClean="0"/>
              <a:t>kullanılmalıdır</a:t>
            </a:r>
            <a:r>
              <a:rPr lang="tr-TR" dirty="0"/>
              <a:t>. Gerekirse gözcü bulundurulmalıdır. Gözcünün işaretlerine </a:t>
            </a:r>
            <a:r>
              <a:rPr lang="tr-TR" dirty="0" smtClean="0"/>
              <a:t>göre</a:t>
            </a:r>
            <a:r>
              <a:rPr lang="tr-TR" dirty="0"/>
              <a:t> </a:t>
            </a:r>
            <a:r>
              <a:rPr lang="tr-TR" dirty="0" smtClean="0"/>
              <a:t>hareket </a:t>
            </a:r>
            <a:r>
              <a:rPr lang="tr-TR" dirty="0"/>
              <a:t>edilmelidir.</a:t>
            </a:r>
            <a:endParaRPr lang="en-US" dirty="0"/>
          </a:p>
          <a:p>
            <a:r>
              <a:rPr lang="tr-TR" dirty="0" smtClean="0"/>
              <a:t>- </a:t>
            </a:r>
            <a:r>
              <a:rPr lang="tr-TR" dirty="0" err="1"/>
              <a:t>Forklift</a:t>
            </a:r>
            <a:r>
              <a:rPr lang="tr-TR" dirty="0"/>
              <a:t> iş makinesinin üzerinde yolcu taşınması yasaktır. Yüksek bir yerde </a:t>
            </a:r>
            <a:r>
              <a:rPr lang="tr-TR" dirty="0" smtClean="0"/>
              <a:t>iş</a:t>
            </a:r>
            <a:r>
              <a:rPr lang="tr-TR" dirty="0"/>
              <a:t> </a:t>
            </a:r>
            <a:r>
              <a:rPr lang="tr-TR" dirty="0" smtClean="0"/>
              <a:t>yaptırılması </a:t>
            </a:r>
            <a:r>
              <a:rPr lang="tr-TR" dirty="0"/>
              <a:t>için çatal kızaklarını asansör yuvasından belirli bir yüksekliğe çıkarmada, paletler üzerine sabit </a:t>
            </a:r>
            <a:r>
              <a:rPr lang="tr-TR" dirty="0" err="1"/>
              <a:t>ataşmanlar</a:t>
            </a:r>
            <a:r>
              <a:rPr lang="tr-TR" dirty="0"/>
              <a:t> yaptırılır. Üzerine binecek </a:t>
            </a:r>
            <a:r>
              <a:rPr lang="tr-TR" dirty="0" smtClean="0"/>
              <a:t>olan</a:t>
            </a:r>
            <a:r>
              <a:rPr lang="tr-TR" dirty="0"/>
              <a:t> </a:t>
            </a:r>
            <a:r>
              <a:rPr lang="tr-TR" dirty="0" smtClean="0"/>
              <a:t>kişinin </a:t>
            </a:r>
            <a:r>
              <a:rPr lang="tr-TR" dirty="0"/>
              <a:t>en az vücudunun yarısının madeni kafes içinde rahat olarak </a:t>
            </a:r>
            <a:r>
              <a:rPr lang="tr-TR" dirty="0" smtClean="0"/>
              <a:t>hareket</a:t>
            </a:r>
            <a:r>
              <a:rPr lang="tr-TR" dirty="0"/>
              <a:t> </a:t>
            </a:r>
            <a:r>
              <a:rPr lang="tr-TR" dirty="0" smtClean="0"/>
              <a:t>edebilecek </a:t>
            </a:r>
            <a:r>
              <a:rPr lang="tr-TR" dirty="0"/>
              <a:t>şekilde olması, kişinin  yere  düşme  tehlikesine  maruz kalmaması sağlanmalıdır. Başka bir şekilde </a:t>
            </a:r>
            <a:r>
              <a:rPr lang="tr-TR" dirty="0" err="1"/>
              <a:t>forklift</a:t>
            </a:r>
            <a:r>
              <a:rPr lang="tr-TR" dirty="0"/>
              <a:t> ile insan taşımak, kazalara sebebiyet verebilir.</a:t>
            </a:r>
            <a:endParaRPr lang="en-US" dirty="0"/>
          </a:p>
          <a:p>
            <a:endParaRPr lang="en-US" dirty="0"/>
          </a:p>
        </p:txBody>
      </p:sp>
    </p:spTree>
    <p:extLst>
      <p:ext uri="{BB962C8B-B14F-4D97-AF65-F5344CB8AC3E}">
        <p14:creationId xmlns:p14="http://schemas.microsoft.com/office/powerpoint/2010/main" val="17115735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1.7.1. </a:t>
            </a:r>
            <a:r>
              <a:rPr lang="tr-TR" b="1" dirty="0" err="1"/>
              <a:t>Forklift</a:t>
            </a:r>
            <a:r>
              <a:rPr lang="tr-TR" b="1" dirty="0"/>
              <a:t> ile Çalışma Yapılırken Dikkat Edilmesi Gereken Hususlar</a:t>
            </a:r>
            <a:endParaRPr lang="en-US" dirty="0"/>
          </a:p>
        </p:txBody>
      </p:sp>
      <p:sp>
        <p:nvSpPr>
          <p:cNvPr id="3" name="İçerik Yer Tutucusu 2"/>
          <p:cNvSpPr>
            <a:spLocks noGrp="1"/>
          </p:cNvSpPr>
          <p:nvPr>
            <p:ph idx="1"/>
          </p:nvPr>
        </p:nvSpPr>
        <p:spPr/>
        <p:txBody>
          <a:bodyPr/>
          <a:lstStyle/>
          <a:p>
            <a:r>
              <a:rPr lang="tr-TR" dirty="0" smtClean="0"/>
              <a:t>- Kara   </a:t>
            </a:r>
            <a:r>
              <a:rPr lang="tr-TR" dirty="0"/>
              <a:t>yolu   trafiğinde   </a:t>
            </a:r>
            <a:r>
              <a:rPr lang="tr-TR" dirty="0" err="1"/>
              <a:t>forklifttin</a:t>
            </a:r>
            <a:r>
              <a:rPr lang="tr-TR" dirty="0"/>
              <a:t>   azami   hızı   20   km/saattir.   Kavşaklara, görülmeyen  tepe  üstlerine  ve  virajlara  yaklaşırken  korna  çalınarak  uyarı işaretleri verilmelidir.</a:t>
            </a:r>
            <a:endParaRPr lang="en-US" dirty="0"/>
          </a:p>
          <a:p>
            <a:r>
              <a:rPr lang="tr-TR" dirty="0" smtClean="0"/>
              <a:t>- Depo  </a:t>
            </a:r>
            <a:r>
              <a:rPr lang="tr-TR" dirty="0"/>
              <a:t>ve  kapalı  alanlarda,  yeteri  kadar  aydınlık  olmayan  yerlerde  aracın üzerindeki farlar ve sinyaller kullanılmalıdır.</a:t>
            </a:r>
            <a:endParaRPr lang="en-US" dirty="0"/>
          </a:p>
          <a:p>
            <a:r>
              <a:rPr lang="tr-TR" dirty="0" smtClean="0"/>
              <a:t>- Çatallar </a:t>
            </a:r>
            <a:r>
              <a:rPr lang="tr-TR" dirty="0"/>
              <a:t>üzerine yüklenen yük, iş makinesinin yatay ekseni üzerinde ve ağırlık merkezi   ekseninin   doğrultusunda   olmalıdır.   Aksi   hâlde,   aracın   </a:t>
            </a:r>
            <a:r>
              <a:rPr lang="tr-TR" dirty="0" smtClean="0"/>
              <a:t>hareketi</a:t>
            </a:r>
            <a:r>
              <a:rPr lang="tr-TR" dirty="0"/>
              <a:t> </a:t>
            </a:r>
            <a:r>
              <a:rPr lang="tr-TR" dirty="0" smtClean="0"/>
              <a:t>esnasında </a:t>
            </a:r>
            <a:r>
              <a:rPr lang="tr-TR" dirty="0"/>
              <a:t>yükün devrilmesine, dönüş manevralarında aracın devrilmesine sebep olabilir.</a:t>
            </a:r>
            <a:endParaRPr lang="en-US" dirty="0"/>
          </a:p>
          <a:p>
            <a:r>
              <a:rPr lang="tr-TR" dirty="0" smtClean="0"/>
              <a:t>- </a:t>
            </a:r>
            <a:r>
              <a:rPr lang="tr-TR" dirty="0"/>
              <a:t>Çatal kızak sisteminin yer ile olan paralelliğini, asansör boşluğu içinde </a:t>
            </a:r>
            <a:r>
              <a:rPr lang="tr-TR" dirty="0" smtClean="0"/>
              <a:t>dikine</a:t>
            </a:r>
            <a:r>
              <a:rPr lang="tr-TR" dirty="0"/>
              <a:t> </a:t>
            </a:r>
            <a:r>
              <a:rPr lang="tr-TR" dirty="0" smtClean="0"/>
              <a:t>olarak </a:t>
            </a:r>
            <a:r>
              <a:rPr lang="tr-TR" dirty="0"/>
              <a:t>bulunan iki adet </a:t>
            </a:r>
            <a:r>
              <a:rPr lang="tr-TR" dirty="0" err="1"/>
              <a:t>gal</a:t>
            </a:r>
            <a:r>
              <a:rPr lang="tr-TR" dirty="0"/>
              <a:t> zinciri sağlamaktadır. Bu zincirler, eşit uzunlukta olmalı ve 30-40 nu. motor yağı ile yağlanmalıdır. Bunlardan herhangi birinin kısa olması veya arızalanması, yükte dengesizlik meydana getirerek kazalara sebebiyet verebilir.</a:t>
            </a:r>
            <a:endParaRPr lang="en-US" dirty="0"/>
          </a:p>
          <a:p>
            <a:endParaRPr lang="en-US" dirty="0"/>
          </a:p>
        </p:txBody>
      </p:sp>
    </p:spTree>
    <p:extLst>
      <p:ext uri="{BB962C8B-B14F-4D97-AF65-F5344CB8AC3E}">
        <p14:creationId xmlns:p14="http://schemas.microsoft.com/office/powerpoint/2010/main" val="32164885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1.7.1. </a:t>
            </a:r>
            <a:r>
              <a:rPr lang="tr-TR" b="1" dirty="0" err="1"/>
              <a:t>Forklift</a:t>
            </a:r>
            <a:r>
              <a:rPr lang="tr-TR" b="1" dirty="0"/>
              <a:t> ile Çalışma Yapılırken Dikkat Edilmesi Gereken Hususlar</a:t>
            </a:r>
            <a:endParaRPr lang="en-US" dirty="0"/>
          </a:p>
        </p:txBody>
      </p:sp>
      <p:sp>
        <p:nvSpPr>
          <p:cNvPr id="3" name="İçerik Yer Tutucusu 2"/>
          <p:cNvSpPr>
            <a:spLocks noGrp="1"/>
          </p:cNvSpPr>
          <p:nvPr>
            <p:ph idx="1"/>
          </p:nvPr>
        </p:nvSpPr>
        <p:spPr/>
        <p:txBody>
          <a:bodyPr>
            <a:normAutofit/>
          </a:bodyPr>
          <a:lstStyle/>
          <a:p>
            <a:r>
              <a:rPr lang="tr-TR" dirty="0" smtClean="0"/>
              <a:t>- </a:t>
            </a:r>
            <a:r>
              <a:rPr lang="tr-TR" dirty="0" err="1" smtClean="0"/>
              <a:t>Forklift</a:t>
            </a:r>
            <a:r>
              <a:rPr lang="tr-TR" dirty="0" smtClean="0"/>
              <a:t> </a:t>
            </a:r>
            <a:r>
              <a:rPr lang="tr-TR" dirty="0"/>
              <a:t>iş makinesinin iş bitiminde çatalları yere indirilir ve araç, el freni ve diğer frenler ile sabitlenir.</a:t>
            </a:r>
            <a:endParaRPr lang="en-US" dirty="0"/>
          </a:p>
          <a:p>
            <a:r>
              <a:rPr lang="tr-TR" dirty="0" smtClean="0"/>
              <a:t>- Tehlikeli  </a:t>
            </a:r>
            <a:r>
              <a:rPr lang="tr-TR" dirty="0"/>
              <a:t>eğimli  yollarda  yüklü  durumdaki  </a:t>
            </a:r>
            <a:r>
              <a:rPr lang="tr-TR" dirty="0" err="1"/>
              <a:t>forklift</a:t>
            </a:r>
            <a:r>
              <a:rPr lang="tr-TR" dirty="0"/>
              <a:t>  ile  eğim  aşağıya  </a:t>
            </a:r>
            <a:r>
              <a:rPr lang="tr-TR" dirty="0" smtClean="0"/>
              <a:t>doğru</a:t>
            </a:r>
            <a:r>
              <a:rPr lang="tr-TR" dirty="0"/>
              <a:t> </a:t>
            </a:r>
            <a:r>
              <a:rPr lang="tr-TR" dirty="0" smtClean="0"/>
              <a:t>inerken </a:t>
            </a:r>
            <a:r>
              <a:rPr lang="tr-TR" dirty="0"/>
              <a:t>geri geri gitme hareketinde bulunulmamalıdır. Aksi hâlde, yükün yere düşmesine sebep olunur (Bu husus, kazalara sebep olabilmektedir.).</a:t>
            </a:r>
            <a:endParaRPr lang="en-US" dirty="0"/>
          </a:p>
          <a:p>
            <a:r>
              <a:rPr lang="tr-TR" dirty="0" smtClean="0"/>
              <a:t>- </a:t>
            </a:r>
            <a:r>
              <a:rPr lang="tr-TR" dirty="0"/>
              <a:t>Yük indirmede ve kaldırmada asansör ve çatallar ileriye doğru eğilmelidir.</a:t>
            </a:r>
            <a:endParaRPr lang="en-US" dirty="0"/>
          </a:p>
          <a:p>
            <a:r>
              <a:rPr lang="tr-TR" dirty="0" smtClean="0"/>
              <a:t>-  </a:t>
            </a:r>
            <a:r>
              <a:rPr lang="tr-TR" dirty="0" err="1"/>
              <a:t>Forklift</a:t>
            </a:r>
            <a:r>
              <a:rPr lang="tr-TR" dirty="0"/>
              <a:t> iş makinesi çatalları üzerine, kapasitesinden fazla yük yüklenmemelidir.</a:t>
            </a:r>
            <a:endParaRPr lang="en-US" dirty="0"/>
          </a:p>
          <a:p>
            <a:r>
              <a:rPr lang="tr-TR" dirty="0" smtClean="0"/>
              <a:t>- Denge </a:t>
            </a:r>
            <a:r>
              <a:rPr lang="tr-TR" dirty="0"/>
              <a:t>ağırlığını aşan ağır yüklerin taşınmasında </a:t>
            </a:r>
            <a:r>
              <a:rPr lang="tr-TR" dirty="0" err="1"/>
              <a:t>forklift</a:t>
            </a:r>
            <a:r>
              <a:rPr lang="tr-TR" dirty="0"/>
              <a:t> arka ağırlığı üzerinde, ağırlık veya insan bulundurulmamalıdır.</a:t>
            </a:r>
            <a:endParaRPr lang="en-US" dirty="0"/>
          </a:p>
          <a:p>
            <a:r>
              <a:rPr lang="tr-TR" dirty="0"/>
              <a:t/>
            </a:r>
            <a:br>
              <a:rPr lang="tr-TR" dirty="0"/>
            </a:br>
            <a:endParaRPr lang="en-US" dirty="0"/>
          </a:p>
        </p:txBody>
      </p:sp>
    </p:spTree>
    <p:extLst>
      <p:ext uri="{BB962C8B-B14F-4D97-AF65-F5344CB8AC3E}">
        <p14:creationId xmlns:p14="http://schemas.microsoft.com/office/powerpoint/2010/main" val="5966529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925" y="177590"/>
            <a:ext cx="5474089" cy="432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244" y="2364464"/>
            <a:ext cx="6080791" cy="426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773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1.7.1. </a:t>
            </a:r>
            <a:r>
              <a:rPr lang="tr-TR" b="1" dirty="0" err="1"/>
              <a:t>Forklift</a:t>
            </a:r>
            <a:r>
              <a:rPr lang="tr-TR" b="1" dirty="0"/>
              <a:t> ile Çalışma Yapılırken Dikkat Edilmesi Gereken Hususlar</a:t>
            </a:r>
            <a:endParaRPr lang="en-US" dirty="0"/>
          </a:p>
        </p:txBody>
      </p:sp>
      <p:sp>
        <p:nvSpPr>
          <p:cNvPr id="3" name="İçerik Yer Tutucusu 2"/>
          <p:cNvSpPr>
            <a:spLocks noGrp="1"/>
          </p:cNvSpPr>
          <p:nvPr>
            <p:ph idx="1"/>
          </p:nvPr>
        </p:nvSpPr>
        <p:spPr/>
        <p:txBody>
          <a:bodyPr>
            <a:normAutofit/>
          </a:bodyPr>
          <a:lstStyle/>
          <a:p>
            <a:pPr marL="0" indent="0">
              <a:buNone/>
            </a:pPr>
            <a:r>
              <a:rPr lang="tr-TR" dirty="0"/>
              <a:t> </a:t>
            </a:r>
            <a:r>
              <a:rPr lang="tr-TR" dirty="0" smtClean="0"/>
              <a:t>- Kaldırılmış </a:t>
            </a:r>
            <a:r>
              <a:rPr lang="tr-TR" dirty="0"/>
              <a:t>yüklerin altından insanların geçmesi, tehlikeli ve yasaktır.</a:t>
            </a:r>
            <a:endParaRPr lang="en-US" dirty="0"/>
          </a:p>
          <a:p>
            <a:r>
              <a:rPr lang="tr-TR" dirty="0" smtClean="0"/>
              <a:t>- Yükün </a:t>
            </a:r>
            <a:r>
              <a:rPr lang="tr-TR" dirty="0"/>
              <a:t>aşağı indirilmesi hızlı olmamalıdır. Yük yavaş yavaş indirilmelidir.</a:t>
            </a:r>
            <a:endParaRPr lang="en-US" dirty="0"/>
          </a:p>
          <a:p>
            <a:r>
              <a:rPr lang="tr-TR" dirty="0" smtClean="0"/>
              <a:t>- Aracın   </a:t>
            </a:r>
            <a:r>
              <a:rPr lang="tr-TR" dirty="0"/>
              <a:t>çatalları   üzerine   yüklenen   yükün   emniyetli   olması,   makinenin hareketlerinde yere düşmemesi gerekir. Operatör, yüklenecek yükün aracın standartlarına uygun  olup olmadığını kontrol ettikten sonra  yük konulmalıdır.</a:t>
            </a:r>
            <a:endParaRPr lang="en-US" dirty="0"/>
          </a:p>
          <a:p>
            <a:r>
              <a:rPr lang="tr-TR" dirty="0" smtClean="0"/>
              <a:t>- Yakıt </a:t>
            </a:r>
            <a:r>
              <a:rPr lang="tr-TR" dirty="0"/>
              <a:t>deposunda, yağlamadan dolayı oluşan yağ sızıntıları olmamalıdır. Yakıt ikmali yapılırken ve yağ sızıntısı olan bir motora ateş ile </a:t>
            </a:r>
            <a:r>
              <a:rPr lang="tr-TR" dirty="0" smtClean="0"/>
              <a:t>yaklaşılmamalıdır</a:t>
            </a:r>
            <a:r>
              <a:rPr lang="tr-TR" dirty="0"/>
              <a:t> </a:t>
            </a:r>
            <a:r>
              <a:rPr lang="tr-TR" dirty="0" smtClean="0"/>
              <a:t>(sigara </a:t>
            </a:r>
            <a:r>
              <a:rPr lang="tr-TR" dirty="0"/>
              <a:t>içilerek vb.).</a:t>
            </a:r>
            <a:endParaRPr lang="en-US" dirty="0"/>
          </a:p>
          <a:p>
            <a:r>
              <a:rPr lang="tr-TR" dirty="0" smtClean="0"/>
              <a:t>- Kapalı  </a:t>
            </a:r>
            <a:r>
              <a:rPr lang="tr-TR" dirty="0"/>
              <a:t>alanlara  girilirken  girilecek  olan  alanların  ölçüleri,  aracın  gabari ölçülerine  uygun  olmalıdır.  Tehlike  oluşturulmamalıdır.  Operatör,  bu  </a:t>
            </a:r>
            <a:r>
              <a:rPr lang="tr-TR" dirty="0" smtClean="0"/>
              <a:t>tür</a:t>
            </a:r>
            <a:r>
              <a:rPr lang="tr-TR" dirty="0"/>
              <a:t> </a:t>
            </a:r>
            <a:r>
              <a:rPr lang="tr-TR" dirty="0" smtClean="0"/>
              <a:t>yerlerde  </a:t>
            </a:r>
            <a:r>
              <a:rPr lang="tr-TR" dirty="0"/>
              <a:t>aracın  dışına  doğru  sarkarak  hareket  etmemelidir.  Operatör  araç kullanırken baret takmalı, operatör ayakkabısı ve giysilerini giymelidir.</a:t>
            </a:r>
            <a:endParaRPr lang="en-US" dirty="0"/>
          </a:p>
          <a:p>
            <a:endParaRPr lang="en-US" dirty="0"/>
          </a:p>
        </p:txBody>
      </p:sp>
    </p:spTree>
    <p:extLst>
      <p:ext uri="{BB962C8B-B14F-4D97-AF65-F5344CB8AC3E}">
        <p14:creationId xmlns:p14="http://schemas.microsoft.com/office/powerpoint/2010/main" val="1166611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t>1.2.4. Kullandıkları Enerji Çeşitlerine Göre </a:t>
            </a:r>
            <a:r>
              <a:rPr lang="tr-TR" b="1" dirty="0" err="1"/>
              <a:t>Forklift</a:t>
            </a:r>
            <a:r>
              <a:rPr lang="tr-TR" b="1" dirty="0"/>
              <a:t> Çeşitleri</a:t>
            </a:r>
            <a:r>
              <a:rPr lang="en-US" dirty="0"/>
              <a:t/>
            </a:r>
            <a:br>
              <a:rPr lang="en-US" dirty="0"/>
            </a:br>
            <a:r>
              <a:rPr lang="tr-TR" sz="2700" dirty="0"/>
              <a:t>-</a:t>
            </a:r>
            <a:r>
              <a:rPr lang="tr-TR" sz="2700" b="1" dirty="0" smtClean="0"/>
              <a:t>1.2.4.1</a:t>
            </a:r>
            <a:r>
              <a:rPr lang="tr-TR" sz="2700" b="1" dirty="0"/>
              <a:t>. Dizel </a:t>
            </a:r>
            <a:r>
              <a:rPr lang="tr-TR" sz="2700" b="1" dirty="0" err="1" smtClean="0"/>
              <a:t>Forkliftler</a:t>
            </a:r>
            <a:endParaRPr lang="en-US" sz="2700" dirty="0"/>
          </a:p>
        </p:txBody>
      </p:sp>
      <p:sp>
        <p:nvSpPr>
          <p:cNvPr id="3" name="İçerik Yer Tutucusu 2"/>
          <p:cNvSpPr>
            <a:spLocks noGrp="1"/>
          </p:cNvSpPr>
          <p:nvPr>
            <p:ph idx="1"/>
          </p:nvPr>
        </p:nvSpPr>
        <p:spPr>
          <a:xfrm>
            <a:off x="1097280" y="2221353"/>
            <a:ext cx="4517909" cy="5012267"/>
          </a:xfrm>
        </p:spPr>
        <p:txBody>
          <a:bodyPr>
            <a:normAutofit/>
          </a:bodyPr>
          <a:lstStyle/>
          <a:p>
            <a:r>
              <a:rPr lang="tr-TR" dirty="0"/>
              <a:t>İçten yanmalı motorlu ve dizel yakıt kullanan bu </a:t>
            </a:r>
            <a:r>
              <a:rPr lang="tr-TR" dirty="0" err="1"/>
              <a:t>forkliftler</a:t>
            </a:r>
            <a:r>
              <a:rPr lang="tr-TR" dirty="0"/>
              <a:t>, en rahat kullanımı olan </a:t>
            </a:r>
            <a:r>
              <a:rPr lang="tr-TR" dirty="0" err="1"/>
              <a:t>forkliftlerdir</a:t>
            </a:r>
            <a:r>
              <a:rPr lang="tr-TR" dirty="0"/>
              <a:t>. 24 saat kullanılıp dizel yakıtı tamamlanarak yine 24 saat kullanılmaya devam edilebilir. Ancak egzoz  emisyonu sebebiyle kapalı, havalandırması iyi olmayan mekânlarda kullanımı mümkün değildir. Genellikle dış mekânlarda tercih edilir. Kaldırma kapasiteleri yüksek makinelerde tercih edilir. Konteyner taşımacılığında kullanılanların kapasiteleri 40 tona kadar çıkar</a:t>
            </a:r>
            <a:r>
              <a:rPr lang="tr-TR" dirty="0" smtClean="0"/>
              <a: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435" y="2221353"/>
            <a:ext cx="5674877" cy="332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0689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1.7.1. </a:t>
            </a:r>
            <a:r>
              <a:rPr lang="tr-TR" b="1" dirty="0" err="1"/>
              <a:t>Forklift</a:t>
            </a:r>
            <a:r>
              <a:rPr lang="tr-TR" b="1" dirty="0"/>
              <a:t> ile Çalışma Yapılırken Dikkat Edilmesi Gereken Hususlar</a:t>
            </a:r>
            <a:endParaRPr lang="en-US" dirty="0"/>
          </a:p>
        </p:txBody>
      </p:sp>
      <p:sp>
        <p:nvSpPr>
          <p:cNvPr id="3" name="İçerik Yer Tutucusu 2"/>
          <p:cNvSpPr>
            <a:spLocks noGrp="1"/>
          </p:cNvSpPr>
          <p:nvPr>
            <p:ph idx="1"/>
          </p:nvPr>
        </p:nvSpPr>
        <p:spPr/>
        <p:txBody>
          <a:bodyPr>
            <a:normAutofit/>
          </a:bodyPr>
          <a:lstStyle/>
          <a:p>
            <a:r>
              <a:rPr lang="tr-TR" dirty="0" smtClean="0"/>
              <a:t>- Operatör</a:t>
            </a:r>
            <a:r>
              <a:rPr lang="tr-TR" dirty="0"/>
              <a:t>,  makine  üzerinde  tamir  ve  bakım  yaptıktan  sonra  avadanlık  ve takımları araç üzerinde gelişigüzel bırakmamalıdır.</a:t>
            </a:r>
            <a:endParaRPr lang="en-US" dirty="0"/>
          </a:p>
          <a:p>
            <a:r>
              <a:rPr lang="tr-TR" dirty="0" smtClean="0"/>
              <a:t>- Operatör </a:t>
            </a:r>
            <a:r>
              <a:rPr lang="tr-TR" dirty="0"/>
              <a:t>aracı üzerinde 6 kg’lık yangın söndürme cihazı bulundurmalı, yangın tüpü   oturduğu   yerden   rahatça   alabileceği   bir   yerde   olmalıdır.   İçinde yönetmelikte     belirtilen     </a:t>
            </a:r>
            <a:r>
              <a:rPr lang="tr-TR" dirty="0" smtClean="0"/>
              <a:t>malzemelerin olduğu  ilk  yardım çantası</a:t>
            </a:r>
            <a:r>
              <a:rPr lang="tr-TR" dirty="0"/>
              <a:t> </a:t>
            </a:r>
            <a:r>
              <a:rPr lang="tr-TR" dirty="0" smtClean="0"/>
              <a:t>bulundurulmalıdır</a:t>
            </a:r>
            <a:r>
              <a:rPr lang="tr-TR" dirty="0"/>
              <a:t>.</a:t>
            </a:r>
            <a:endParaRPr lang="en-US" dirty="0"/>
          </a:p>
          <a:p>
            <a:r>
              <a:rPr lang="tr-TR" dirty="0" smtClean="0"/>
              <a:t>- Kara  </a:t>
            </a:r>
            <a:r>
              <a:rPr lang="tr-TR" dirty="0"/>
              <a:t>yolu  trafiğine  çıkabilmesi  için  operatör,  operatör  belgesi  yanında  (</a:t>
            </a:r>
            <a:r>
              <a:rPr lang="tr-TR" dirty="0" smtClean="0"/>
              <a:t>G)</a:t>
            </a:r>
            <a:r>
              <a:rPr lang="tr-TR" dirty="0"/>
              <a:t> </a:t>
            </a:r>
            <a:r>
              <a:rPr lang="tr-TR" dirty="0" smtClean="0"/>
              <a:t>sürücü </a:t>
            </a:r>
            <a:r>
              <a:rPr lang="tr-TR" dirty="0"/>
              <a:t>belgesine sahip olmalıdır. Trafik kurallarını ve işaretlerini iyi bilmelidir.</a:t>
            </a:r>
            <a:endParaRPr lang="en-US" dirty="0"/>
          </a:p>
          <a:p>
            <a:r>
              <a:rPr lang="tr-TR" dirty="0" smtClean="0"/>
              <a:t>- Kara </a:t>
            </a:r>
            <a:r>
              <a:rPr lang="tr-TR" dirty="0"/>
              <a:t>yolu trafiğinde başka araçları takip ederken hızının yarısı kadar metre cinsinden takip mesafesi ile önündeki aracı takip etmelidir. Örneğin 20 </a:t>
            </a:r>
            <a:r>
              <a:rPr lang="tr-TR" dirty="0" smtClean="0"/>
              <a:t>km/saat</a:t>
            </a:r>
            <a:r>
              <a:rPr lang="tr-TR" dirty="0"/>
              <a:t> </a:t>
            </a:r>
            <a:r>
              <a:rPr lang="tr-TR" dirty="0" smtClean="0"/>
              <a:t>hızla </a:t>
            </a:r>
            <a:r>
              <a:rPr lang="tr-TR" dirty="0"/>
              <a:t>giden bir </a:t>
            </a:r>
            <a:r>
              <a:rPr lang="tr-TR" dirty="0" err="1"/>
              <a:t>forklift</a:t>
            </a:r>
            <a:r>
              <a:rPr lang="tr-TR" dirty="0"/>
              <a:t> iş makinesi, önündeki aracı 10 metre mesafeden takip etmelidir.</a:t>
            </a:r>
            <a:endParaRPr lang="en-US" dirty="0"/>
          </a:p>
        </p:txBody>
      </p:sp>
    </p:spTree>
    <p:extLst>
      <p:ext uri="{BB962C8B-B14F-4D97-AF65-F5344CB8AC3E}">
        <p14:creationId xmlns:p14="http://schemas.microsoft.com/office/powerpoint/2010/main" val="17433204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1.7.1. </a:t>
            </a:r>
            <a:r>
              <a:rPr lang="tr-TR" b="1" dirty="0" err="1"/>
              <a:t>Forklift</a:t>
            </a:r>
            <a:r>
              <a:rPr lang="tr-TR" b="1" dirty="0"/>
              <a:t> ile Çalışma Yapılırken Dikkat Edilmesi Gereken Hususlar</a:t>
            </a:r>
            <a:endParaRPr lang="en-US" dirty="0"/>
          </a:p>
        </p:txBody>
      </p:sp>
      <p:sp>
        <p:nvSpPr>
          <p:cNvPr id="3" name="İçerik Yer Tutucusu 2"/>
          <p:cNvSpPr>
            <a:spLocks noGrp="1"/>
          </p:cNvSpPr>
          <p:nvPr>
            <p:ph idx="1"/>
          </p:nvPr>
        </p:nvSpPr>
        <p:spPr/>
        <p:txBody>
          <a:bodyPr>
            <a:normAutofit/>
          </a:bodyPr>
          <a:lstStyle/>
          <a:p>
            <a:r>
              <a:rPr lang="tr-TR" dirty="0" smtClean="0"/>
              <a:t>- </a:t>
            </a:r>
            <a:r>
              <a:rPr lang="tr-TR" dirty="0" err="1" smtClean="0"/>
              <a:t>Forklift</a:t>
            </a:r>
            <a:r>
              <a:rPr lang="tr-TR" dirty="0" smtClean="0"/>
              <a:t> </a:t>
            </a:r>
            <a:r>
              <a:rPr lang="tr-TR" dirty="0"/>
              <a:t>iş makinelerinin çalışma alanının zemini düz ve sağlam olmalı, </a:t>
            </a:r>
            <a:r>
              <a:rPr lang="tr-TR" dirty="0" err="1"/>
              <a:t>kasisli</a:t>
            </a:r>
            <a:r>
              <a:rPr lang="tr-TR" dirty="0"/>
              <a:t> zeminlerde araç yavaş ve dikkatli kullanılmalıdır. </a:t>
            </a:r>
            <a:r>
              <a:rPr lang="tr-TR" dirty="0" err="1"/>
              <a:t>Forkliftin</a:t>
            </a:r>
            <a:r>
              <a:rPr lang="tr-TR" dirty="0"/>
              <a:t> dikkatsiz ve aşırı hızda kullanılması hâlinde yük düşebilir ve kaza olabilir.</a:t>
            </a:r>
            <a:endParaRPr lang="en-US" dirty="0"/>
          </a:p>
          <a:p>
            <a:r>
              <a:rPr lang="tr-TR" dirty="0" smtClean="0"/>
              <a:t>-  </a:t>
            </a:r>
            <a:r>
              <a:rPr lang="tr-TR" dirty="0"/>
              <a:t>Eğimli yollarda yüklü durumdaki bir </a:t>
            </a:r>
            <a:r>
              <a:rPr lang="tr-TR" dirty="0" err="1"/>
              <a:t>forklift</a:t>
            </a:r>
            <a:r>
              <a:rPr lang="tr-TR" dirty="0"/>
              <a:t> ile inişte ani fren </a:t>
            </a:r>
            <a:r>
              <a:rPr lang="tr-TR" dirty="0" smtClean="0"/>
              <a:t>yapılmamalıdır.</a:t>
            </a:r>
            <a:r>
              <a:rPr lang="tr-TR" dirty="0"/>
              <a:t> </a:t>
            </a:r>
            <a:r>
              <a:rPr lang="tr-TR" dirty="0" smtClean="0"/>
              <a:t>Aksi </a:t>
            </a:r>
            <a:r>
              <a:rPr lang="tr-TR" dirty="0"/>
              <a:t>hâlde aracın veya yükün devrilmesine sebebiyet verilebilir.</a:t>
            </a:r>
            <a:endParaRPr lang="en-US" dirty="0"/>
          </a:p>
          <a:p>
            <a:r>
              <a:rPr lang="tr-TR" dirty="0" smtClean="0"/>
              <a:t>- Tehlikeli </a:t>
            </a:r>
            <a:r>
              <a:rPr lang="tr-TR" dirty="0"/>
              <a:t>eğimli yollarda zorunlu olarak </a:t>
            </a:r>
            <a:r>
              <a:rPr lang="tr-TR" dirty="0" err="1"/>
              <a:t>forklift</a:t>
            </a:r>
            <a:r>
              <a:rPr lang="tr-TR" dirty="0"/>
              <a:t> iş makinesinin park edilmesi durumunda, el freni ile araç sabitlenir. Eğim aşağı olan yollarda, ön </a:t>
            </a:r>
            <a:r>
              <a:rPr lang="tr-TR" dirty="0" smtClean="0"/>
              <a:t>tekerleğin</a:t>
            </a:r>
            <a:r>
              <a:rPr lang="tr-TR" dirty="0"/>
              <a:t> </a:t>
            </a:r>
            <a:r>
              <a:rPr lang="tr-TR" dirty="0" smtClean="0"/>
              <a:t>ve </a:t>
            </a:r>
            <a:r>
              <a:rPr lang="tr-TR" dirty="0"/>
              <a:t>arka tekerleğin önüne takoz konulmalıdır. Eğim yukarı olan yollarda, arka tekerleklerin ve ön tekerleklerin arkasına takoz konulmalıdır. Araç birinci </a:t>
            </a:r>
            <a:r>
              <a:rPr lang="tr-TR" dirty="0" smtClean="0"/>
              <a:t>veya</a:t>
            </a:r>
            <a:r>
              <a:rPr lang="tr-TR" dirty="0"/>
              <a:t> </a:t>
            </a:r>
            <a:r>
              <a:rPr lang="tr-TR" dirty="0" smtClean="0"/>
              <a:t>ileri </a:t>
            </a:r>
            <a:r>
              <a:rPr lang="tr-TR" dirty="0"/>
              <a:t>vitese takılmalıdır, yansıtıcı konulmalıdır.</a:t>
            </a:r>
            <a:endParaRPr lang="en-US" dirty="0"/>
          </a:p>
          <a:p>
            <a:r>
              <a:rPr lang="tr-TR" dirty="0" smtClean="0"/>
              <a:t>- Kara </a:t>
            </a:r>
            <a:r>
              <a:rPr lang="tr-TR" dirty="0"/>
              <a:t>yolu üzerinde arızalanan bir </a:t>
            </a:r>
            <a:r>
              <a:rPr lang="tr-TR" dirty="0" err="1"/>
              <a:t>forklift</a:t>
            </a:r>
            <a:r>
              <a:rPr lang="tr-TR" dirty="0"/>
              <a:t> iş makinesinin ön ve arka yönlerine, uygun  mesafede  arkadan  ve  karşıdan  gelen  araçların  150  metre  </a:t>
            </a:r>
            <a:r>
              <a:rPr lang="tr-TR" dirty="0" smtClean="0"/>
              <a:t>önceden</a:t>
            </a:r>
            <a:r>
              <a:rPr lang="tr-TR" dirty="0"/>
              <a:t> </a:t>
            </a:r>
            <a:r>
              <a:rPr lang="tr-TR" dirty="0" smtClean="0"/>
              <a:t>görebilecekleri </a:t>
            </a:r>
            <a:r>
              <a:rPr lang="tr-TR" dirty="0"/>
              <a:t>şekilde reflektör konulmalıdır.</a:t>
            </a:r>
            <a:endParaRPr lang="en-US" dirty="0"/>
          </a:p>
          <a:p>
            <a:endParaRPr lang="en-US" dirty="0"/>
          </a:p>
        </p:txBody>
      </p:sp>
    </p:spTree>
    <p:extLst>
      <p:ext uri="{BB962C8B-B14F-4D97-AF65-F5344CB8AC3E}">
        <p14:creationId xmlns:p14="http://schemas.microsoft.com/office/powerpoint/2010/main" val="2104064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1.7.1. </a:t>
            </a:r>
            <a:r>
              <a:rPr lang="tr-TR" b="1" dirty="0" err="1"/>
              <a:t>Forklift</a:t>
            </a:r>
            <a:r>
              <a:rPr lang="tr-TR" b="1" dirty="0"/>
              <a:t> ile Çalışma Yapılırken Dikkat Edilmesi Gereken Hususlar</a:t>
            </a:r>
            <a:endParaRPr lang="en-US" dirty="0"/>
          </a:p>
        </p:txBody>
      </p:sp>
      <p:sp>
        <p:nvSpPr>
          <p:cNvPr id="3" name="İçerik Yer Tutucusu 2"/>
          <p:cNvSpPr>
            <a:spLocks noGrp="1"/>
          </p:cNvSpPr>
          <p:nvPr>
            <p:ph idx="1"/>
          </p:nvPr>
        </p:nvSpPr>
        <p:spPr/>
        <p:txBody>
          <a:bodyPr>
            <a:normAutofit lnSpcReduction="10000"/>
          </a:bodyPr>
          <a:lstStyle/>
          <a:p>
            <a:r>
              <a:rPr lang="tr-TR" dirty="0" smtClean="0"/>
              <a:t>- </a:t>
            </a:r>
            <a:r>
              <a:rPr lang="tr-TR" dirty="0" err="1" smtClean="0"/>
              <a:t>Forklift</a:t>
            </a:r>
            <a:r>
              <a:rPr lang="tr-TR" dirty="0" smtClean="0"/>
              <a:t> </a:t>
            </a:r>
            <a:r>
              <a:rPr lang="tr-TR" dirty="0"/>
              <a:t>ile kara yolunda gece seyredilirken karşıdan karşıya geçen araçlar ve önünde takip eden araçlar, kısa far yakılarak ikaz edilmelidir. Yeteri </a:t>
            </a:r>
            <a:r>
              <a:rPr lang="tr-TR" dirty="0" smtClean="0"/>
              <a:t>kadar</a:t>
            </a:r>
            <a:r>
              <a:rPr lang="tr-TR" dirty="0"/>
              <a:t> </a:t>
            </a:r>
            <a:r>
              <a:rPr lang="tr-TR" dirty="0" smtClean="0"/>
              <a:t>aydınlatılmamış   </a:t>
            </a:r>
            <a:r>
              <a:rPr lang="tr-TR" dirty="0"/>
              <a:t>olan   tünellerde   uzun   farlar   yakılmalıdır.   Yeteri   </a:t>
            </a:r>
            <a:r>
              <a:rPr lang="tr-TR" dirty="0" smtClean="0"/>
              <a:t>kadar</a:t>
            </a:r>
            <a:r>
              <a:rPr lang="tr-TR" dirty="0"/>
              <a:t> </a:t>
            </a:r>
            <a:r>
              <a:rPr lang="tr-TR" dirty="0" smtClean="0"/>
              <a:t>aydınlatılmamış </a:t>
            </a:r>
            <a:r>
              <a:rPr lang="tr-TR" dirty="0"/>
              <a:t>olan kapalı yerlerde ve açık yerde kısa farlar kullanılmalıdır.</a:t>
            </a:r>
            <a:endParaRPr lang="en-US" dirty="0"/>
          </a:p>
          <a:p>
            <a:r>
              <a:rPr lang="tr-TR" dirty="0" smtClean="0"/>
              <a:t>- Yasaklar</a:t>
            </a:r>
            <a:r>
              <a:rPr lang="tr-TR" dirty="0"/>
              <a:t>,  işaretler  ve  yüksekteki  elektrik,  telefon  ve  havai  hatlara  dikkat edilerek  araç  kullanılmalıdır.  Kapalı  yerlerde,  köşe  dönüşlerinde,  araç  </a:t>
            </a:r>
            <a:r>
              <a:rPr lang="tr-TR" dirty="0" smtClean="0"/>
              <a:t>ve</a:t>
            </a:r>
            <a:r>
              <a:rPr lang="tr-TR" dirty="0"/>
              <a:t> </a:t>
            </a:r>
            <a:r>
              <a:rPr lang="tr-TR" dirty="0" smtClean="0"/>
              <a:t>yayaların  </a:t>
            </a:r>
            <a:r>
              <a:rPr lang="tr-TR" dirty="0"/>
              <a:t>çalıştığı  mahallerde  </a:t>
            </a:r>
            <a:r>
              <a:rPr lang="tr-TR" dirty="0" err="1"/>
              <a:t>forkliftler</a:t>
            </a:r>
            <a:r>
              <a:rPr lang="tr-TR" dirty="0"/>
              <a:t>  üzerindeki  ses  ve  ışık  işaretleri kullanılarak hareket edilmelidir.</a:t>
            </a:r>
            <a:endParaRPr lang="en-US" dirty="0"/>
          </a:p>
          <a:p>
            <a:r>
              <a:rPr lang="tr-TR" dirty="0" smtClean="0"/>
              <a:t>- Çalışma </a:t>
            </a:r>
            <a:r>
              <a:rPr lang="tr-TR" dirty="0"/>
              <a:t>anında 20 km/saat hız üzerinde araç kullanılmamalıdır. Aksi hâlde yük devrilebilir.</a:t>
            </a:r>
            <a:endParaRPr lang="en-US" dirty="0"/>
          </a:p>
          <a:p>
            <a:r>
              <a:rPr lang="tr-TR" dirty="0" smtClean="0"/>
              <a:t>- Virajlı</a:t>
            </a:r>
            <a:r>
              <a:rPr lang="tr-TR" dirty="0"/>
              <a:t>, eğimli, dönüşlü yollarda aşırı hızda </a:t>
            </a:r>
            <a:r>
              <a:rPr lang="tr-TR" dirty="0" err="1"/>
              <a:t>forklift</a:t>
            </a:r>
            <a:r>
              <a:rPr lang="tr-TR" dirty="0"/>
              <a:t> kullanılmamalıdır. Devrilme riski   yüksek   olduğu   için   araç   devrilebilir.   Eğimli   yatık   yollarda   </a:t>
            </a:r>
            <a:r>
              <a:rPr lang="tr-TR" dirty="0" smtClean="0"/>
              <a:t>yük</a:t>
            </a:r>
            <a:r>
              <a:rPr lang="tr-TR" dirty="0"/>
              <a:t> </a:t>
            </a:r>
            <a:r>
              <a:rPr lang="tr-TR" dirty="0" smtClean="0"/>
              <a:t>yüklenmemelidir</a:t>
            </a:r>
            <a:r>
              <a:rPr lang="tr-TR" dirty="0"/>
              <a:t>. Aksi hâlde araç devrilebilir.</a:t>
            </a:r>
            <a:endParaRPr lang="en-US" dirty="0"/>
          </a:p>
          <a:p>
            <a:r>
              <a:rPr lang="tr-TR" dirty="0"/>
              <a:t/>
            </a:r>
            <a:br>
              <a:rPr lang="tr-TR" dirty="0"/>
            </a:br>
            <a:endParaRPr lang="en-US" dirty="0"/>
          </a:p>
        </p:txBody>
      </p:sp>
    </p:spTree>
    <p:extLst>
      <p:ext uri="{BB962C8B-B14F-4D97-AF65-F5344CB8AC3E}">
        <p14:creationId xmlns:p14="http://schemas.microsoft.com/office/powerpoint/2010/main" val="35887987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1.7.1. </a:t>
            </a:r>
            <a:r>
              <a:rPr lang="tr-TR" b="1" dirty="0" err="1"/>
              <a:t>Forklift</a:t>
            </a:r>
            <a:r>
              <a:rPr lang="tr-TR" b="1" dirty="0"/>
              <a:t> ile Çalışma Yapılırken Dikkat Edilmesi Gereken Hususlar</a:t>
            </a:r>
            <a:endParaRPr lang="en-US" dirty="0"/>
          </a:p>
        </p:txBody>
      </p:sp>
      <p:sp>
        <p:nvSpPr>
          <p:cNvPr id="3" name="İçerik Yer Tutucusu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773" y="1845734"/>
            <a:ext cx="7441413" cy="444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9891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1.7.1. </a:t>
            </a:r>
            <a:r>
              <a:rPr lang="tr-TR" b="1" dirty="0" err="1"/>
              <a:t>Forklift</a:t>
            </a:r>
            <a:r>
              <a:rPr lang="tr-TR" b="1" dirty="0"/>
              <a:t> ile Çalışma Yapılırken Dikkat Edilmesi Gereken Hususlar</a:t>
            </a:r>
            <a:endParaRPr lang="en-US" dirty="0"/>
          </a:p>
        </p:txBody>
      </p:sp>
      <p:sp>
        <p:nvSpPr>
          <p:cNvPr id="3" name="İçerik Yer Tutucusu 2"/>
          <p:cNvSpPr>
            <a:spLocks noGrp="1"/>
          </p:cNvSpPr>
          <p:nvPr>
            <p:ph idx="1"/>
          </p:nvPr>
        </p:nvSpPr>
        <p:spPr/>
        <p:txBody>
          <a:bodyPr>
            <a:normAutofit/>
          </a:bodyPr>
          <a:lstStyle/>
          <a:p>
            <a:r>
              <a:rPr lang="tr-TR" dirty="0" smtClean="0"/>
              <a:t>- </a:t>
            </a:r>
            <a:r>
              <a:rPr lang="tr-TR" dirty="0" err="1" smtClean="0"/>
              <a:t>Forklift</a:t>
            </a:r>
            <a:r>
              <a:rPr lang="tr-TR" dirty="0" smtClean="0"/>
              <a:t> </a:t>
            </a:r>
            <a:r>
              <a:rPr lang="tr-TR" dirty="0"/>
              <a:t>ile uzun malzemelerin taşınmasında yük, halat ile bağlanmalı dengesi bozulmayacak şekilde sağlam olmalıdır. </a:t>
            </a:r>
            <a:r>
              <a:rPr lang="tr-TR" dirty="0" err="1"/>
              <a:t>Forklift</a:t>
            </a:r>
            <a:r>
              <a:rPr lang="tr-TR" dirty="0"/>
              <a:t> çalışma alanına, başkalarının ve diğer araçların girmemesi için gerekli uyarıların yapılması gerekir.</a:t>
            </a:r>
            <a:endParaRPr lang="en-US" dirty="0"/>
          </a:p>
          <a:p>
            <a:r>
              <a:rPr lang="tr-TR" dirty="0" smtClean="0"/>
              <a:t>- </a:t>
            </a:r>
            <a:r>
              <a:rPr lang="tr-TR" dirty="0" err="1" smtClean="0"/>
              <a:t>Forklift</a:t>
            </a:r>
            <a:r>
              <a:rPr lang="tr-TR" dirty="0" smtClean="0"/>
              <a:t>  </a:t>
            </a:r>
            <a:r>
              <a:rPr lang="tr-TR" dirty="0"/>
              <a:t>iş  makinesinin  çalışma  alanı,  operatör  tarafından  önceden  kontrol edilmelidir.  Çökme,  batma  ve  kazaya  sebebiyet  verebilecek  durumda  </a:t>
            </a:r>
            <a:r>
              <a:rPr lang="tr-TR" dirty="0" smtClean="0"/>
              <a:t>olup</a:t>
            </a:r>
            <a:r>
              <a:rPr lang="tr-TR" dirty="0"/>
              <a:t> </a:t>
            </a:r>
            <a:r>
              <a:rPr lang="tr-TR" dirty="0" smtClean="0"/>
              <a:t>olmadığının </a:t>
            </a:r>
            <a:r>
              <a:rPr lang="tr-TR" dirty="0"/>
              <a:t>kanıtlanması gerekir.</a:t>
            </a:r>
            <a:endParaRPr lang="en-US" dirty="0"/>
          </a:p>
          <a:p>
            <a:r>
              <a:rPr lang="tr-TR" dirty="0" smtClean="0"/>
              <a:t>- Araç </a:t>
            </a:r>
            <a:r>
              <a:rPr lang="tr-TR" dirty="0"/>
              <a:t>üzerinde kaynak işlemlerinin yapılması durumunda, akümülatörün </a:t>
            </a:r>
            <a:r>
              <a:rPr lang="tr-TR" b="1" dirty="0"/>
              <a:t>+ </a:t>
            </a:r>
            <a:r>
              <a:rPr lang="tr-TR" dirty="0"/>
              <a:t>(artı) kutbunun kablosu yerinden sökülmelidir. Yangın çıkması durumunda, yangın tüpü köpüğü ilk önce motorun alt kısmına doğru sıkılmalı, ikinci aşamada ise motor kaputu aralanarak motorun üst kısmına köpük püskürtülmelidir. Kaputun hemen   açılması,   içeriye   oksijen   (02)   girişini   arttıracağından   </a:t>
            </a:r>
            <a:r>
              <a:rPr lang="tr-TR" dirty="0" smtClean="0"/>
              <a:t>yanmayı</a:t>
            </a:r>
            <a:r>
              <a:rPr lang="tr-TR" dirty="0"/>
              <a:t> </a:t>
            </a:r>
            <a:r>
              <a:rPr lang="tr-TR" dirty="0" smtClean="0"/>
              <a:t>şiddetlendirecektir</a:t>
            </a:r>
            <a:r>
              <a:rPr lang="tr-TR" dirty="0"/>
              <a:t>. Yangınlarda bu hususa önemle dikkat edilmelidir.</a:t>
            </a:r>
            <a:endParaRPr lang="en-US" dirty="0"/>
          </a:p>
          <a:p>
            <a:endParaRPr lang="en-US" dirty="0"/>
          </a:p>
        </p:txBody>
      </p:sp>
    </p:spTree>
    <p:extLst>
      <p:ext uri="{BB962C8B-B14F-4D97-AF65-F5344CB8AC3E}">
        <p14:creationId xmlns:p14="http://schemas.microsoft.com/office/powerpoint/2010/main" val="29973235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986" y="160980"/>
            <a:ext cx="4815942" cy="294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534" y="2926846"/>
            <a:ext cx="4084304" cy="31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7485" y="2926846"/>
            <a:ext cx="4617242" cy="328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2935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smtClean="0"/>
              <a:t>1.8</a:t>
            </a:r>
            <a:r>
              <a:rPr lang="tr-TR" b="1" dirty="0"/>
              <a:t>. </a:t>
            </a:r>
            <a:r>
              <a:rPr lang="tr-TR" b="1" dirty="0" err="1" smtClean="0"/>
              <a:t>Transpaletler</a:t>
            </a:r>
            <a:r>
              <a:rPr lang="en-US" dirty="0"/>
              <a:t/>
            </a:r>
            <a:br>
              <a:rPr lang="en-US" dirty="0"/>
            </a:br>
            <a:r>
              <a:rPr lang="tr-TR" sz="2400" dirty="0" smtClean="0"/>
              <a:t>- </a:t>
            </a:r>
            <a:r>
              <a:rPr lang="tr-TR" sz="2400" b="1" dirty="0" smtClean="0"/>
              <a:t>1.8.1</a:t>
            </a:r>
            <a:r>
              <a:rPr lang="tr-TR" sz="2400" b="1" dirty="0"/>
              <a:t>. </a:t>
            </a:r>
            <a:r>
              <a:rPr lang="tr-TR" sz="2400" b="1" dirty="0" err="1"/>
              <a:t>Transpaletlerin</a:t>
            </a:r>
            <a:r>
              <a:rPr lang="tr-TR" sz="2400" b="1" dirty="0"/>
              <a:t> </a:t>
            </a:r>
            <a:r>
              <a:rPr lang="tr-TR" sz="2400" b="1" dirty="0" smtClean="0"/>
              <a:t>Tanımı</a:t>
            </a:r>
            <a:endParaRPr lang="en-US" sz="2400" dirty="0"/>
          </a:p>
        </p:txBody>
      </p:sp>
      <p:sp>
        <p:nvSpPr>
          <p:cNvPr id="3" name="İçerik Yer Tutucusu 2"/>
          <p:cNvSpPr>
            <a:spLocks noGrp="1"/>
          </p:cNvSpPr>
          <p:nvPr>
            <p:ph idx="1"/>
          </p:nvPr>
        </p:nvSpPr>
        <p:spPr/>
        <p:txBody>
          <a:bodyPr>
            <a:normAutofit lnSpcReduction="10000"/>
          </a:bodyPr>
          <a:lstStyle/>
          <a:p>
            <a:r>
              <a:rPr lang="tr-TR" dirty="0"/>
              <a:t>Palet taşıma araçları, yük paletlerinin fabrika içi taşımalarında yardımcıdır. Güvenlik kontrol kolu sayesinde istenen her işlevi, problemsiz ve kolayca yerine getirir. Palet taşıma araçları, iş yerlerindeki fiziksel zorlanmayı ortadan kaldırır ve kısa mesafe taşımalarında pahalı araçların kullanılmasını engeller. Palet taşıma araçlarının birçok modeli mevcuttur. Modellerin çatal uzunlukları 800-2000 mm arasında değişirken kaldırma kapasiteleri </a:t>
            </a:r>
            <a:r>
              <a:rPr lang="tr-TR" dirty="0" smtClean="0"/>
              <a:t>ise3000 </a:t>
            </a:r>
            <a:r>
              <a:rPr lang="tr-TR" dirty="0"/>
              <a:t>kg’a kadardır. Ayrıca   paslanmaz çelik veya galvanizli tasarımlarda ilave </a:t>
            </a:r>
            <a:r>
              <a:rPr lang="tr-TR" dirty="0" err="1" smtClean="0"/>
              <a:t>paslanmakoruması</a:t>
            </a:r>
            <a:r>
              <a:rPr lang="tr-TR" dirty="0" smtClean="0"/>
              <a:t> </a:t>
            </a:r>
            <a:r>
              <a:rPr lang="tr-TR" dirty="0"/>
              <a:t>bulunur. Sürüş ve park frenli modeller, eğimli alanlardaki çalışmalarda ilave güvenlik sağlar. 58 </a:t>
            </a:r>
            <a:r>
              <a:rPr lang="tr-TR" dirty="0" err="1"/>
              <a:t>mm’lik</a:t>
            </a:r>
            <a:r>
              <a:rPr lang="tr-TR" dirty="0"/>
              <a:t> çatal yüksekliği sayesinde alçak paletleri taşıyabilir.</a:t>
            </a:r>
            <a:endParaRPr lang="en-US" dirty="0"/>
          </a:p>
          <a:p>
            <a:r>
              <a:rPr lang="tr-TR" dirty="0"/>
              <a:t> </a:t>
            </a:r>
            <a:r>
              <a:rPr lang="tr-TR" dirty="0" smtClean="0"/>
              <a:t>2000 </a:t>
            </a:r>
            <a:r>
              <a:rPr lang="tr-TR" dirty="0"/>
              <a:t>kg ve 3000 kg yükü bir kişi kolayca taşıyabilir. Oturmuş durumda yükseklik </a:t>
            </a:r>
            <a:r>
              <a:rPr lang="tr-TR" dirty="0" smtClean="0"/>
              <a:t>85-95  </a:t>
            </a:r>
            <a:r>
              <a:rPr lang="tr-TR" dirty="0"/>
              <a:t>mm,  yükü  kaldırmış  durumda  maksimum  195  mm'dir.  Bu  özelliği  ile  bütün  </a:t>
            </a:r>
            <a:r>
              <a:rPr lang="tr-TR" dirty="0" err="1"/>
              <a:t>euro</a:t>
            </a:r>
            <a:r>
              <a:rPr lang="tr-TR" dirty="0"/>
              <a:t> paletlerin altına girebilmektedir. Konstrüksiyon çelikten olup en zor çalışma şartlarına dayanıklıdır. Her bir tekerlekte “</a:t>
            </a:r>
            <a:r>
              <a:rPr lang="tr-TR" dirty="0" err="1"/>
              <a:t>zz</a:t>
            </a:r>
            <a:r>
              <a:rPr lang="tr-TR" dirty="0"/>
              <a:t>” tipi kapalı ikişer adet rulman kullanılmıştır.</a:t>
            </a:r>
            <a:endParaRPr lang="en-US" dirty="0"/>
          </a:p>
          <a:p>
            <a:r>
              <a:rPr lang="tr-TR" dirty="0"/>
              <a:t> </a:t>
            </a:r>
            <a:endParaRPr lang="en-US" dirty="0"/>
          </a:p>
          <a:p>
            <a:endParaRPr lang="en-US" dirty="0"/>
          </a:p>
        </p:txBody>
      </p:sp>
    </p:spTree>
    <p:extLst>
      <p:ext uri="{BB962C8B-B14F-4D97-AF65-F5344CB8AC3E}">
        <p14:creationId xmlns:p14="http://schemas.microsoft.com/office/powerpoint/2010/main" val="21594975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88942" y="1824031"/>
            <a:ext cx="8149751" cy="4593703"/>
          </a:xfrm>
        </p:spPr>
        <p:txBody>
          <a:bodyPr>
            <a:normAutofit/>
          </a:bodyPr>
          <a:lstStyle/>
          <a:p>
            <a:r>
              <a:rPr lang="tr-TR" dirty="0"/>
              <a:t>Palet  taşıma  araçları,  iş  yerlerindeki  fiziksel  zorlanmayı  ortadan  kaldırır  ve  kısa mesafe taşımalarında pahalı araçların kullanılmasını engeller. Bu iniş, istenen ve arzu edilen konumda durdurulabilir. Hidrolik sistemde ISO 37 hidrolik sistem yağı kullanılmaktadır. Kesinlikle otomobil fren hidrolik yağı kullanılmamalıdır. Diğer bütün mafsal, mil ve </a:t>
            </a:r>
            <a:r>
              <a:rPr lang="tr-TR" dirty="0" err="1"/>
              <a:t>pernoların</a:t>
            </a:r>
            <a:r>
              <a:rPr lang="tr-TR" dirty="0"/>
              <a:t> periyodik olarak gres ve ince yağ ile yağlanması, </a:t>
            </a:r>
            <a:r>
              <a:rPr lang="tr-TR" dirty="0" err="1"/>
              <a:t>transpaletin</a:t>
            </a:r>
            <a:r>
              <a:rPr lang="tr-TR" dirty="0"/>
              <a:t> ömrünü uzatacaktır ve çalışma sistemi sağlığı açısından da gereklidir.</a:t>
            </a:r>
            <a:endParaRPr lang="en-US" dirty="0"/>
          </a:p>
          <a:p>
            <a:r>
              <a:rPr lang="tr-TR" dirty="0" smtClean="0"/>
              <a:t>Tekerlek </a:t>
            </a:r>
            <a:r>
              <a:rPr lang="tr-TR" dirty="0"/>
              <a:t>seviyesi çaptan 20 mm düştüğü zaman, tekerlekleri kesinlikle değiştirmek gerekir. Tekerlek değişim zamanı, tam olarak teker taşıyıcıların zemine değmeye başladığı andır. Tekerlek değiştirmeyi geciktirmek, teker taşıyıcıların aşınmasına sebep olacak ve bir süre sonra daha fazla masraf </a:t>
            </a:r>
            <a:r>
              <a:rPr lang="tr-TR" dirty="0" smtClean="0"/>
              <a:t>çıkaracaktır.</a:t>
            </a:r>
          </a:p>
          <a:p>
            <a:r>
              <a:rPr lang="tr-TR" dirty="0"/>
              <a:t>Hidrolik pompa, bakım gerektirmeyen ve uzun ömürlü bir sisteme sahiptir. Pompada poliüretan keçeler kullanılmaktadır. Hidrolik sistemde ISO 37 hidrolik sistem yağı kullanılmalıdır</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8693" y="2579830"/>
            <a:ext cx="3350601" cy="222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1393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1.8.2. </a:t>
            </a:r>
            <a:r>
              <a:rPr lang="tr-TR" b="1" dirty="0" err="1"/>
              <a:t>Transpaletlerin</a:t>
            </a:r>
            <a:r>
              <a:rPr lang="tr-TR" b="1" dirty="0"/>
              <a:t> Özellikleri ve </a:t>
            </a:r>
            <a:r>
              <a:rPr lang="tr-TR" b="1" dirty="0" smtClean="0"/>
              <a:t>Bölümleri</a:t>
            </a:r>
            <a:endParaRPr lang="en-US" dirty="0"/>
          </a:p>
        </p:txBody>
      </p:sp>
      <p:sp>
        <p:nvSpPr>
          <p:cNvPr id="3" name="İçerik Yer Tutucusu 2"/>
          <p:cNvSpPr>
            <a:spLocks noGrp="1"/>
          </p:cNvSpPr>
          <p:nvPr>
            <p:ph idx="1"/>
          </p:nvPr>
        </p:nvSpPr>
        <p:spPr/>
        <p:txBody>
          <a:bodyPr>
            <a:normAutofit/>
          </a:bodyPr>
          <a:lstStyle/>
          <a:p>
            <a:r>
              <a:rPr lang="tr-TR" dirty="0" smtClean="0"/>
              <a:t>- </a:t>
            </a:r>
            <a:r>
              <a:rPr lang="tr-TR" dirty="0" err="1" smtClean="0"/>
              <a:t>Paletlenmiş</a:t>
            </a:r>
            <a:r>
              <a:rPr lang="tr-TR" dirty="0" smtClean="0"/>
              <a:t> </a:t>
            </a:r>
            <a:r>
              <a:rPr lang="tr-TR" dirty="0"/>
              <a:t>yüklerin profesyonel taşınmasında kullanılır.</a:t>
            </a:r>
            <a:endParaRPr lang="en-US" dirty="0"/>
          </a:p>
          <a:p>
            <a:r>
              <a:rPr lang="tr-TR" dirty="0" smtClean="0"/>
              <a:t>- 3000 </a:t>
            </a:r>
            <a:r>
              <a:rPr lang="tr-TR" dirty="0"/>
              <a:t>kg’a kadar taşıma kapasitesi vardır.</a:t>
            </a:r>
            <a:endParaRPr lang="en-US" dirty="0"/>
          </a:p>
          <a:p>
            <a:r>
              <a:rPr lang="tr-TR" dirty="0" smtClean="0"/>
              <a:t>- Üç </a:t>
            </a:r>
            <a:r>
              <a:rPr lang="tr-TR" dirty="0"/>
              <a:t>fonksiyonlu güvenlik kontrolü, kaldırma, yürütme ve indirme özelliklerine sahiptir.</a:t>
            </a:r>
            <a:endParaRPr lang="en-US" dirty="0"/>
          </a:p>
          <a:p>
            <a:r>
              <a:rPr lang="tr-TR" dirty="0" smtClean="0"/>
              <a:t>- </a:t>
            </a:r>
            <a:r>
              <a:rPr lang="tr-TR" dirty="0"/>
              <a:t>Hassas yüklerin taşınmasında, indirme hızı ayarlanabilir.</a:t>
            </a:r>
            <a:endParaRPr lang="en-US" dirty="0"/>
          </a:p>
          <a:p>
            <a:r>
              <a:rPr lang="tr-TR" dirty="0" smtClean="0"/>
              <a:t>- Sert   </a:t>
            </a:r>
            <a:r>
              <a:rPr lang="tr-TR" dirty="0"/>
              <a:t>krom   kaplı   piston   ve   basınç   boşaltma   </a:t>
            </a:r>
            <a:r>
              <a:rPr lang="tr-TR" dirty="0" err="1"/>
              <a:t>ventilli</a:t>
            </a:r>
            <a:r>
              <a:rPr lang="tr-TR" dirty="0"/>
              <a:t>   hidrolik   sistemi bulunmaktadır.</a:t>
            </a:r>
            <a:endParaRPr lang="en-US" dirty="0"/>
          </a:p>
          <a:p>
            <a:r>
              <a:rPr lang="tr-TR" dirty="0" smtClean="0"/>
              <a:t>- Aşınmaya  </a:t>
            </a:r>
            <a:r>
              <a:rPr lang="tr-TR" dirty="0"/>
              <a:t>dayanıklı  tekerlekler  ve  standart  özelliklerde  sürüş  tekerlekleri </a:t>
            </a:r>
            <a:r>
              <a:rPr lang="tr-TR" dirty="0" err="1"/>
              <a:t>polüretan</a:t>
            </a:r>
            <a:r>
              <a:rPr lang="tr-TR" dirty="0"/>
              <a:t>, yük tekerlekleri </a:t>
            </a:r>
            <a:r>
              <a:rPr lang="tr-TR" dirty="0" err="1"/>
              <a:t>polyamid</a:t>
            </a:r>
            <a:r>
              <a:rPr lang="tr-TR" dirty="0"/>
              <a:t> bulunur.</a:t>
            </a:r>
            <a:endParaRPr lang="en-US" dirty="0"/>
          </a:p>
          <a:p>
            <a:endParaRPr lang="en-US" dirty="0"/>
          </a:p>
        </p:txBody>
      </p:sp>
    </p:spTree>
    <p:extLst>
      <p:ext uri="{BB962C8B-B14F-4D97-AF65-F5344CB8AC3E}">
        <p14:creationId xmlns:p14="http://schemas.microsoft.com/office/powerpoint/2010/main" val="38061643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640" y="21940"/>
            <a:ext cx="9488555" cy="683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239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84401" y="1845733"/>
            <a:ext cx="5934585" cy="4336125"/>
          </a:xfrm>
        </p:spPr>
        <p:txBody>
          <a:bodyPr>
            <a:normAutofit fontScale="92500" lnSpcReduction="10000"/>
          </a:bodyPr>
          <a:lstStyle/>
          <a:p>
            <a:r>
              <a:rPr lang="tr-TR" dirty="0"/>
              <a:t>Dizel </a:t>
            </a:r>
            <a:r>
              <a:rPr lang="tr-TR" dirty="0" err="1"/>
              <a:t>forkliftler</a:t>
            </a:r>
            <a:r>
              <a:rPr lang="tr-TR" dirty="0"/>
              <a:t>, seri ve ağır kullanım şartlarında ağır yük kapasitelerinde çalışmak üzere dizayn edilmiştir. Genellikle geniş, kapalı, yarı açık ve açık alanlarda çalışmaya uygundur.  Yüksek  güç  üretimi  sağlayan  dizel  motor,  son  teknoloji  ürünü  olan  ve  tüm dünyada  tanınan </a:t>
            </a:r>
            <a:r>
              <a:rPr lang="tr-TR" dirty="0" err="1"/>
              <a:t>tork</a:t>
            </a:r>
            <a:r>
              <a:rPr lang="tr-TR" dirty="0"/>
              <a:t> </a:t>
            </a:r>
            <a:r>
              <a:rPr lang="tr-TR" dirty="0" err="1"/>
              <a:t>konvertör</a:t>
            </a:r>
            <a:r>
              <a:rPr lang="tr-TR" dirty="0"/>
              <a:t> güç  iletim sistemi ve  hidrolik sistemi,  dizel </a:t>
            </a:r>
            <a:r>
              <a:rPr lang="tr-TR" dirty="0" err="1"/>
              <a:t>forkliftlere</a:t>
            </a:r>
            <a:r>
              <a:rPr lang="tr-TR" dirty="0"/>
              <a:t> kullanımda en büyük avantajı sağlar. Düşük yakıt tüketimine, 20.000 saati aşan dizel motor ömrüne ve çevre dostu dizel motora sahiptir. Bazı özellikleri;</a:t>
            </a:r>
            <a:endParaRPr lang="en-US" dirty="0"/>
          </a:p>
          <a:p>
            <a:r>
              <a:rPr lang="tr-TR" dirty="0" smtClean="0"/>
              <a:t>- Çelikten </a:t>
            </a:r>
            <a:r>
              <a:rPr lang="tr-TR" dirty="0"/>
              <a:t>üretilmiş asansör profili,</a:t>
            </a:r>
            <a:endParaRPr lang="en-US" dirty="0"/>
          </a:p>
          <a:p>
            <a:r>
              <a:rPr lang="tr-TR" dirty="0" smtClean="0"/>
              <a:t>- Düşük </a:t>
            </a:r>
            <a:r>
              <a:rPr lang="tr-TR" dirty="0"/>
              <a:t>titreşimli otomatik transmisyon,</a:t>
            </a:r>
            <a:endParaRPr lang="en-US" dirty="0"/>
          </a:p>
          <a:p>
            <a:r>
              <a:rPr lang="tr-TR" dirty="0" smtClean="0"/>
              <a:t>- Ses </a:t>
            </a:r>
            <a:r>
              <a:rPr lang="tr-TR" dirty="0"/>
              <a:t>ve ısı korumalı motor kaputu,</a:t>
            </a:r>
            <a:endParaRPr lang="en-US" dirty="0"/>
          </a:p>
          <a:p>
            <a:r>
              <a:rPr lang="tr-TR" dirty="0" smtClean="0"/>
              <a:t>- Operatöre </a:t>
            </a:r>
            <a:r>
              <a:rPr lang="tr-TR" dirty="0"/>
              <a:t>kullanım kolaylığı sağlayacak şekilde yerleştirilmiş kontrol </a:t>
            </a:r>
            <a:r>
              <a:rPr lang="tr-TR" dirty="0" smtClean="0"/>
              <a:t>kolları</a:t>
            </a:r>
            <a:r>
              <a:rPr lang="tr-TR" dirty="0"/>
              <a:t> </a:t>
            </a:r>
            <a:r>
              <a:rPr lang="tr-TR" dirty="0" smtClean="0"/>
              <a:t>vardır.</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986" y="2174143"/>
            <a:ext cx="5001305" cy="367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9348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t>1.8.3. </a:t>
            </a:r>
            <a:r>
              <a:rPr lang="tr-TR" b="1" dirty="0" err="1"/>
              <a:t>Transpalet</a:t>
            </a:r>
            <a:r>
              <a:rPr lang="tr-TR" b="1" dirty="0"/>
              <a:t> Çeşitleri  (El Palet Taşıma Araçları)</a:t>
            </a:r>
            <a:r>
              <a:rPr lang="en-US" dirty="0"/>
              <a:t/>
            </a:r>
            <a:br>
              <a:rPr lang="en-US" dirty="0"/>
            </a:br>
            <a:r>
              <a:rPr lang="tr-TR" sz="2700" dirty="0" smtClean="0"/>
              <a:t>- </a:t>
            </a:r>
            <a:r>
              <a:rPr lang="tr-TR" sz="2700" b="1" dirty="0" smtClean="0"/>
              <a:t>1.8.3.1</a:t>
            </a:r>
            <a:r>
              <a:rPr lang="tr-TR" sz="2700" b="1" dirty="0"/>
              <a:t>. Standart </a:t>
            </a:r>
            <a:r>
              <a:rPr lang="tr-TR" sz="2700" b="1" dirty="0" err="1" smtClean="0"/>
              <a:t>Transpalet</a:t>
            </a:r>
            <a:endParaRPr lang="en-US" sz="2700" dirty="0"/>
          </a:p>
        </p:txBody>
      </p:sp>
      <p:sp>
        <p:nvSpPr>
          <p:cNvPr id="3" name="İçerik Yer Tutucusu 2"/>
          <p:cNvSpPr>
            <a:spLocks noGrp="1"/>
          </p:cNvSpPr>
          <p:nvPr>
            <p:ph idx="1"/>
          </p:nvPr>
        </p:nvSpPr>
        <p:spPr/>
        <p:txBody>
          <a:bodyPr/>
          <a:lstStyle/>
          <a:p>
            <a:r>
              <a:rPr lang="tr-TR" dirty="0" smtClean="0"/>
              <a:t>- </a:t>
            </a:r>
            <a:r>
              <a:rPr lang="tr-TR" dirty="0"/>
              <a:t>2000 kg kapasitelidir.</a:t>
            </a:r>
            <a:endParaRPr lang="en-US" dirty="0"/>
          </a:p>
          <a:p>
            <a:r>
              <a:rPr lang="tr-TR" dirty="0" smtClean="0"/>
              <a:t>- Çelik </a:t>
            </a:r>
            <a:r>
              <a:rPr lang="tr-TR" dirty="0"/>
              <a:t>konstrüksiyonludur.</a:t>
            </a:r>
            <a:endParaRPr lang="en-US" dirty="0"/>
          </a:p>
          <a:p>
            <a:r>
              <a:rPr lang="tr-TR" dirty="0" smtClean="0"/>
              <a:t>- </a:t>
            </a:r>
            <a:r>
              <a:rPr lang="tr-TR" dirty="0" err="1"/>
              <a:t>Kulanımı</a:t>
            </a:r>
            <a:r>
              <a:rPr lang="tr-TR" dirty="0"/>
              <a:t> kolay, basit yapılıdır.</a:t>
            </a:r>
            <a:endParaRPr lang="en-US" dirty="0"/>
          </a:p>
          <a:p>
            <a:r>
              <a:rPr lang="tr-TR" dirty="0" smtClean="0"/>
              <a:t>- Güvenilir</a:t>
            </a:r>
            <a:r>
              <a:rPr lang="tr-TR" dirty="0"/>
              <a:t>, sızdırmaz hidrolik sistemi bulunur.</a:t>
            </a:r>
            <a:endParaRPr lang="en-US" dirty="0"/>
          </a:p>
          <a:p>
            <a:r>
              <a:rPr lang="tr-TR" dirty="0"/>
              <a:t/>
            </a:r>
            <a:br>
              <a:rPr lang="tr-TR" dirty="0"/>
            </a:b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268" y="3367736"/>
            <a:ext cx="5029200" cy="333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2529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1.8.3.2. Yengeç </a:t>
            </a:r>
            <a:r>
              <a:rPr lang="tr-TR" b="1" dirty="0" err="1" smtClean="0"/>
              <a:t>Transpalet</a:t>
            </a:r>
            <a:endParaRPr lang="en-US" dirty="0"/>
          </a:p>
        </p:txBody>
      </p:sp>
      <p:sp>
        <p:nvSpPr>
          <p:cNvPr id="3" name="İçerik Yer Tutucusu 2"/>
          <p:cNvSpPr>
            <a:spLocks noGrp="1"/>
          </p:cNvSpPr>
          <p:nvPr>
            <p:ph idx="1"/>
          </p:nvPr>
        </p:nvSpPr>
        <p:spPr/>
        <p:txBody>
          <a:bodyPr/>
          <a:lstStyle/>
          <a:p>
            <a:r>
              <a:rPr lang="tr-TR" dirty="0" smtClean="0"/>
              <a:t>- 2500 </a:t>
            </a:r>
            <a:r>
              <a:rPr lang="tr-TR" dirty="0"/>
              <a:t>kg kapasitelidir.</a:t>
            </a:r>
            <a:endParaRPr lang="en-US" dirty="0"/>
          </a:p>
          <a:p>
            <a:r>
              <a:rPr lang="tr-TR" dirty="0" smtClean="0"/>
              <a:t>- Normal </a:t>
            </a:r>
            <a:r>
              <a:rPr lang="tr-TR" dirty="0" err="1"/>
              <a:t>transpalet</a:t>
            </a:r>
            <a:r>
              <a:rPr lang="tr-TR" dirty="0"/>
              <a:t> olarak kullanılabilir.</a:t>
            </a:r>
            <a:endParaRPr lang="en-US" dirty="0"/>
          </a:p>
          <a:p>
            <a:r>
              <a:rPr lang="tr-TR" dirty="0" smtClean="0"/>
              <a:t>- </a:t>
            </a:r>
            <a:r>
              <a:rPr lang="tr-TR" dirty="0"/>
              <a:t>180 mm üzerinde yatay hareket edebilir.</a:t>
            </a:r>
            <a:endParaRPr lang="en-US" dirty="0"/>
          </a:p>
          <a:p>
            <a:r>
              <a:rPr lang="tr-TR" dirty="0" smtClean="0"/>
              <a:t>-  </a:t>
            </a:r>
            <a:r>
              <a:rPr lang="tr-TR" dirty="0"/>
              <a:t>Dört yöne hareket edebilir.</a:t>
            </a:r>
            <a:endParaRPr lang="en-US" dirty="0"/>
          </a:p>
          <a:p>
            <a:r>
              <a:rPr lang="tr-TR" dirty="0" smtClean="0"/>
              <a:t>-  Dar </a:t>
            </a:r>
            <a:r>
              <a:rPr lang="tr-TR" dirty="0"/>
              <a:t>alanda uzun yükler için geliştirilmiştir.</a:t>
            </a:r>
            <a:endParaRPr lang="en-US" dirty="0"/>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936" y="2503264"/>
            <a:ext cx="5428534" cy="364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3486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1.8.3.3. Frenli </a:t>
            </a:r>
            <a:r>
              <a:rPr lang="tr-TR" b="1" dirty="0" err="1" smtClean="0"/>
              <a:t>Transpalet</a:t>
            </a:r>
            <a:endParaRPr lang="en-US" dirty="0"/>
          </a:p>
        </p:txBody>
      </p:sp>
      <p:sp>
        <p:nvSpPr>
          <p:cNvPr id="3" name="İçerik Yer Tutucusu 2"/>
          <p:cNvSpPr>
            <a:spLocks noGrp="1"/>
          </p:cNvSpPr>
          <p:nvPr>
            <p:ph idx="1"/>
          </p:nvPr>
        </p:nvSpPr>
        <p:spPr>
          <a:xfrm>
            <a:off x="1097280" y="1845733"/>
            <a:ext cx="5470945" cy="4361883"/>
          </a:xfrm>
        </p:spPr>
        <p:txBody>
          <a:bodyPr>
            <a:normAutofit lnSpcReduction="10000"/>
          </a:bodyPr>
          <a:lstStyle/>
          <a:p>
            <a:r>
              <a:rPr lang="tr-TR" dirty="0" smtClean="0"/>
              <a:t>- 2500 </a:t>
            </a:r>
            <a:r>
              <a:rPr lang="tr-TR" dirty="0"/>
              <a:t>kg kapasitelidir.</a:t>
            </a:r>
            <a:endParaRPr lang="en-US" dirty="0"/>
          </a:p>
          <a:p>
            <a:r>
              <a:rPr lang="tr-TR" dirty="0" smtClean="0"/>
              <a:t>- </a:t>
            </a:r>
            <a:r>
              <a:rPr lang="tr-TR" dirty="0"/>
              <a:t>Aracı sabitleyen ve rampada kolay kullanım sağlayan freni vardır.</a:t>
            </a:r>
            <a:endParaRPr lang="en-US" dirty="0"/>
          </a:p>
          <a:p>
            <a:r>
              <a:rPr lang="tr-TR" dirty="0" smtClean="0"/>
              <a:t>-  </a:t>
            </a:r>
            <a:r>
              <a:rPr lang="tr-TR" dirty="0"/>
              <a:t>Manevra tekerleklerinde iki adet balatalı fren mekanizması bulunur.</a:t>
            </a:r>
            <a:endParaRPr lang="en-US" dirty="0"/>
          </a:p>
          <a:p>
            <a:r>
              <a:rPr lang="tr-TR" dirty="0" smtClean="0"/>
              <a:t>- Ayarlanabilir </a:t>
            </a:r>
            <a:r>
              <a:rPr lang="tr-TR" dirty="0"/>
              <a:t>ve kilitlenebilir fren kolu düzeneği vardır.</a:t>
            </a:r>
            <a:endParaRPr lang="en-US" dirty="0"/>
          </a:p>
          <a:p>
            <a:r>
              <a:rPr lang="tr-TR" dirty="0" smtClean="0"/>
              <a:t>- </a:t>
            </a:r>
            <a:r>
              <a:rPr lang="tr-TR" dirty="0"/>
              <a:t>Sürüş ve park frenleri ile maksimum güvenlik sağlar.</a:t>
            </a:r>
            <a:endParaRPr lang="en-US" dirty="0"/>
          </a:p>
          <a:p>
            <a:r>
              <a:rPr lang="tr-TR" dirty="0" smtClean="0"/>
              <a:t>- </a:t>
            </a:r>
            <a:r>
              <a:rPr lang="tr-TR" dirty="0"/>
              <a:t>Eğimli yüzeylerdeki </a:t>
            </a:r>
            <a:r>
              <a:rPr lang="tr-TR" dirty="0" err="1"/>
              <a:t>paletlenmiş</a:t>
            </a:r>
            <a:r>
              <a:rPr lang="tr-TR" dirty="0"/>
              <a:t> yüklerin güvenle taşınmasını sağlar.</a:t>
            </a:r>
            <a:endParaRPr lang="en-US" dirty="0"/>
          </a:p>
          <a:p>
            <a:r>
              <a:rPr lang="tr-TR" dirty="0" smtClean="0"/>
              <a:t>- </a:t>
            </a:r>
            <a:r>
              <a:rPr lang="tr-TR" dirty="0"/>
              <a:t>Yüksek kaliteli tambur fren sistemi, güvenlik kontrol kolu ile kullanılır</a:t>
            </a:r>
            <a:r>
              <a:rPr lang="tr-TR" dirty="0" smtClean="0"/>
              <a:t>.</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078" y="2180584"/>
            <a:ext cx="5445415" cy="315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263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1.8.3.4. Uzun ve Kısa Çatallı  </a:t>
            </a:r>
            <a:r>
              <a:rPr lang="tr-TR" b="1" dirty="0" err="1" smtClean="0"/>
              <a:t>Transpaletler</a:t>
            </a:r>
            <a:endParaRPr lang="en-US" dirty="0"/>
          </a:p>
        </p:txBody>
      </p:sp>
      <p:sp>
        <p:nvSpPr>
          <p:cNvPr id="3" name="İçerik Yer Tutucusu 2"/>
          <p:cNvSpPr>
            <a:spLocks noGrp="1"/>
          </p:cNvSpPr>
          <p:nvPr>
            <p:ph idx="1"/>
          </p:nvPr>
        </p:nvSpPr>
        <p:spPr/>
        <p:txBody>
          <a:bodyPr/>
          <a:lstStyle/>
          <a:p>
            <a:r>
              <a:rPr lang="tr-TR" dirty="0" smtClean="0"/>
              <a:t>- Büyük </a:t>
            </a:r>
            <a:r>
              <a:rPr lang="tr-TR" dirty="0"/>
              <a:t>ve uzun yüklerin profesyonel olarak taşınmasında kullanılır.</a:t>
            </a:r>
            <a:endParaRPr lang="en-US" dirty="0"/>
          </a:p>
          <a:p>
            <a:r>
              <a:rPr lang="tr-TR" dirty="0" smtClean="0"/>
              <a:t>- </a:t>
            </a:r>
            <a:r>
              <a:rPr lang="tr-TR" dirty="0"/>
              <a:t>Çatal uzunluğu 800-2000 mm arasında değişir.</a:t>
            </a:r>
            <a:endParaRPr lang="en-US" dirty="0"/>
          </a:p>
          <a:p>
            <a:r>
              <a:rPr lang="tr-TR" dirty="0" smtClean="0"/>
              <a:t>-  </a:t>
            </a:r>
            <a:r>
              <a:rPr lang="tr-TR" dirty="0"/>
              <a:t>Taşıma kapasiteleri 2000-2500 kg’dır.</a:t>
            </a:r>
            <a:endParaRPr lang="en-US" dirty="0"/>
          </a:p>
          <a:p>
            <a:endParaRPr lang="en-US" dirty="0"/>
          </a:p>
        </p:txBody>
      </p:sp>
    </p:spTree>
    <p:extLst>
      <p:ext uri="{BB962C8B-B14F-4D97-AF65-F5344CB8AC3E}">
        <p14:creationId xmlns:p14="http://schemas.microsoft.com/office/powerpoint/2010/main" val="9692856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1.8.3.5. Düşük Çatal Yüksekliği Olan </a:t>
            </a:r>
            <a:r>
              <a:rPr lang="tr-TR" b="1" dirty="0" err="1" smtClean="0"/>
              <a:t>Transpaletler</a:t>
            </a:r>
            <a:endParaRPr lang="en-US" dirty="0"/>
          </a:p>
        </p:txBody>
      </p:sp>
      <p:sp>
        <p:nvSpPr>
          <p:cNvPr id="3" name="İçerik Yer Tutucusu 2"/>
          <p:cNvSpPr>
            <a:spLocks noGrp="1"/>
          </p:cNvSpPr>
          <p:nvPr>
            <p:ph idx="1"/>
          </p:nvPr>
        </p:nvSpPr>
        <p:spPr/>
        <p:txBody>
          <a:bodyPr/>
          <a:lstStyle/>
          <a:p>
            <a:r>
              <a:rPr lang="tr-TR" dirty="0" smtClean="0"/>
              <a:t>- Geniş </a:t>
            </a:r>
            <a:r>
              <a:rPr lang="tr-TR" dirty="0"/>
              <a:t>çatallı modeller, özellikle alçak paletlerin taşınmasında kullanılır.</a:t>
            </a:r>
            <a:endParaRPr lang="en-US" dirty="0"/>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499" y="2475919"/>
            <a:ext cx="6682823" cy="381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4406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1.8.3.6. Galvaniz Kaplı </a:t>
            </a:r>
            <a:r>
              <a:rPr lang="tr-TR" b="1" dirty="0" err="1" smtClean="0"/>
              <a:t>Transpaletler</a:t>
            </a:r>
            <a:endParaRPr lang="en-US" dirty="0"/>
          </a:p>
        </p:txBody>
      </p:sp>
      <p:sp>
        <p:nvSpPr>
          <p:cNvPr id="3" name="İçerik Yer Tutucusu 2"/>
          <p:cNvSpPr>
            <a:spLocks noGrp="1"/>
          </p:cNvSpPr>
          <p:nvPr>
            <p:ph idx="1"/>
          </p:nvPr>
        </p:nvSpPr>
        <p:spPr>
          <a:xfrm>
            <a:off x="1097280" y="1845734"/>
            <a:ext cx="4247452" cy="4413398"/>
          </a:xfrm>
        </p:spPr>
        <p:txBody>
          <a:bodyPr/>
          <a:lstStyle/>
          <a:p>
            <a:r>
              <a:rPr lang="tr-TR" dirty="0" smtClean="0"/>
              <a:t>- </a:t>
            </a:r>
            <a:r>
              <a:rPr lang="tr-TR" dirty="0" err="1" smtClean="0"/>
              <a:t>Galvanizlenmiş</a:t>
            </a:r>
            <a:r>
              <a:rPr lang="tr-TR" dirty="0" smtClean="0"/>
              <a:t> </a:t>
            </a:r>
            <a:r>
              <a:rPr lang="tr-TR" dirty="0"/>
              <a:t>yüzeyli araçlar paslanmaya karşı dayanıklıdır.</a:t>
            </a:r>
            <a:endParaRPr lang="en-US" dirty="0"/>
          </a:p>
          <a:p>
            <a:r>
              <a:rPr lang="tr-TR" dirty="0" smtClean="0"/>
              <a:t>- Gıda</a:t>
            </a:r>
            <a:r>
              <a:rPr lang="tr-TR" dirty="0"/>
              <a:t>, deniz ürünleri, kimyasal maddelerin taşınmasında dayanıklılık sağlar.</a:t>
            </a:r>
            <a:endParaRPr lang="en-US" dirty="0"/>
          </a:p>
          <a:p>
            <a:r>
              <a:rPr lang="tr-TR" dirty="0" smtClean="0"/>
              <a:t>- </a:t>
            </a:r>
            <a:r>
              <a:rPr lang="tr-TR" dirty="0"/>
              <a:t>2500 kg kapasitelidir.</a:t>
            </a:r>
            <a:endParaRPr lang="en-US" dirty="0"/>
          </a:p>
          <a:p>
            <a:r>
              <a:rPr lang="tr-TR" dirty="0" smtClean="0"/>
              <a:t>- </a:t>
            </a:r>
            <a:r>
              <a:rPr lang="tr-TR" dirty="0"/>
              <a:t>Çok düşük sıcaklıklarda çalışabilme özelliği vardır.</a:t>
            </a:r>
            <a:endParaRPr lang="en-US" dirty="0"/>
          </a:p>
          <a:p>
            <a:r>
              <a:rPr lang="tr-TR" dirty="0" smtClean="0"/>
              <a:t>- </a:t>
            </a:r>
            <a:r>
              <a:rPr lang="tr-TR" dirty="0"/>
              <a:t>Soğuk hava sistemlerinde ve tesislerinde sorunsuz çalışabilir</a:t>
            </a:r>
            <a:r>
              <a:rPr lang="tr-TR" dirty="0" smtClean="0"/>
              <a:t>.</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3814" y="1972877"/>
            <a:ext cx="5323290" cy="343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9757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1.8.3.7. Paslanmaz Çelik El Palet Taşıma </a:t>
            </a:r>
            <a:r>
              <a:rPr lang="tr-TR" b="1" dirty="0" smtClean="0"/>
              <a:t>Aracı</a:t>
            </a:r>
            <a:endParaRPr lang="en-US" dirty="0"/>
          </a:p>
        </p:txBody>
      </p:sp>
      <p:sp>
        <p:nvSpPr>
          <p:cNvPr id="3" name="İçerik Yer Tutucusu 2"/>
          <p:cNvSpPr>
            <a:spLocks noGrp="1"/>
          </p:cNvSpPr>
          <p:nvPr>
            <p:ph idx="1"/>
          </p:nvPr>
        </p:nvSpPr>
        <p:spPr>
          <a:xfrm>
            <a:off x="1097280" y="1845734"/>
            <a:ext cx="4891396" cy="4439156"/>
          </a:xfrm>
        </p:spPr>
        <p:txBody>
          <a:bodyPr/>
          <a:lstStyle/>
          <a:p>
            <a:r>
              <a:rPr lang="tr-TR" dirty="0" smtClean="0"/>
              <a:t>- Kaldırma </a:t>
            </a:r>
            <a:r>
              <a:rPr lang="tr-TR" dirty="0"/>
              <a:t>kapasitesi 2.000 kg’dır.</a:t>
            </a:r>
            <a:endParaRPr lang="en-US" dirty="0"/>
          </a:p>
          <a:p>
            <a:r>
              <a:rPr lang="tr-TR" dirty="0" smtClean="0"/>
              <a:t>- Çatal </a:t>
            </a:r>
            <a:r>
              <a:rPr lang="tr-TR" dirty="0"/>
              <a:t>uzunluğu 1.150 mm’dir.</a:t>
            </a:r>
            <a:endParaRPr lang="en-US" dirty="0"/>
          </a:p>
          <a:p>
            <a:r>
              <a:rPr lang="tr-TR" dirty="0" smtClean="0"/>
              <a:t>- </a:t>
            </a:r>
            <a:r>
              <a:rPr lang="tr-TR" dirty="0"/>
              <a:t>Artırılmış paslanma koruması bulunmaktadır.</a:t>
            </a:r>
            <a:endParaRPr lang="en-US" dirty="0"/>
          </a:p>
          <a:p>
            <a:r>
              <a:rPr lang="tr-TR" dirty="0" smtClean="0"/>
              <a:t>- </a:t>
            </a:r>
            <a:r>
              <a:rPr lang="tr-TR" dirty="0"/>
              <a:t>Süt gibi gıda ürünlerinin taşınması için uygundur</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480" y="2283615"/>
            <a:ext cx="5770219" cy="356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5031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1.8.3.8. Manuel/Hidrolik Kaldırmalı Makaslı </a:t>
            </a:r>
            <a:r>
              <a:rPr lang="tr-TR" b="1" dirty="0" err="1" smtClean="0"/>
              <a:t>Transpaletler</a:t>
            </a:r>
            <a:endParaRPr lang="en-US" dirty="0"/>
          </a:p>
        </p:txBody>
      </p:sp>
      <p:sp>
        <p:nvSpPr>
          <p:cNvPr id="3" name="İçerik Yer Tutucusu 2"/>
          <p:cNvSpPr>
            <a:spLocks noGrp="1"/>
          </p:cNvSpPr>
          <p:nvPr>
            <p:ph idx="1"/>
          </p:nvPr>
        </p:nvSpPr>
        <p:spPr>
          <a:xfrm>
            <a:off x="1097280" y="1845733"/>
            <a:ext cx="4827002" cy="4542188"/>
          </a:xfrm>
        </p:spPr>
        <p:txBody>
          <a:bodyPr>
            <a:normAutofit lnSpcReduction="10000"/>
          </a:bodyPr>
          <a:lstStyle/>
          <a:p>
            <a:r>
              <a:rPr lang="tr-TR" dirty="0" smtClean="0"/>
              <a:t>- Özellikle </a:t>
            </a:r>
            <a:r>
              <a:rPr lang="tr-TR" dirty="0"/>
              <a:t>paketleme departmanlarında, yüklerin taşınması ve kaldırılmasında kullanılır.</a:t>
            </a:r>
            <a:endParaRPr lang="en-US" dirty="0"/>
          </a:p>
          <a:p>
            <a:r>
              <a:rPr lang="tr-TR" dirty="0" smtClean="0"/>
              <a:t>- El  </a:t>
            </a:r>
            <a:r>
              <a:rPr lang="tr-TR" dirty="0"/>
              <a:t>palet  aracı  ve  kaldırma  platformunun  bir  kombinasyonudur.  </a:t>
            </a:r>
            <a:r>
              <a:rPr lang="tr-TR" dirty="0" smtClean="0"/>
              <a:t>Kaldırma</a:t>
            </a:r>
            <a:r>
              <a:rPr lang="tr-TR" dirty="0"/>
              <a:t> </a:t>
            </a:r>
            <a:r>
              <a:rPr lang="tr-TR" dirty="0" smtClean="0"/>
              <a:t>yüksekliği </a:t>
            </a:r>
            <a:r>
              <a:rPr lang="tr-TR" dirty="0"/>
              <a:t>800 mm’dir.</a:t>
            </a:r>
            <a:endParaRPr lang="en-US" dirty="0"/>
          </a:p>
          <a:p>
            <a:r>
              <a:rPr lang="tr-TR" dirty="0" smtClean="0"/>
              <a:t>- </a:t>
            </a:r>
            <a:r>
              <a:rPr lang="tr-TR" dirty="0"/>
              <a:t>Basınç boşaltma </a:t>
            </a:r>
            <a:r>
              <a:rPr lang="tr-TR" dirty="0" err="1"/>
              <a:t>ventili</a:t>
            </a:r>
            <a:r>
              <a:rPr lang="tr-TR" dirty="0"/>
              <a:t> aşırı yüklemeyi önler.</a:t>
            </a:r>
            <a:endParaRPr lang="en-US" dirty="0"/>
          </a:p>
          <a:p>
            <a:r>
              <a:rPr lang="tr-TR" dirty="0" smtClean="0"/>
              <a:t>-  </a:t>
            </a:r>
            <a:r>
              <a:rPr lang="tr-TR" dirty="0"/>
              <a:t>250 kg’a kadar ağırlığı olan yükler için hızlı kaldırma imkânı vardır.</a:t>
            </a:r>
            <a:endParaRPr lang="en-US" dirty="0"/>
          </a:p>
          <a:p>
            <a:r>
              <a:rPr lang="tr-TR" dirty="0" smtClean="0"/>
              <a:t>-  </a:t>
            </a:r>
            <a:r>
              <a:rPr lang="tr-TR" dirty="0"/>
              <a:t>Hassas yüklerin taşınmasında indirme hızı ayarlanabilir.</a:t>
            </a:r>
            <a:endParaRPr lang="en-US" dirty="0"/>
          </a:p>
          <a:p>
            <a:r>
              <a:rPr lang="tr-TR" dirty="0" smtClean="0"/>
              <a:t>- </a:t>
            </a:r>
            <a:r>
              <a:rPr lang="tr-TR" dirty="0"/>
              <a:t>Çatallar yükseltildiğinde uzun süre dayanma garantisi vardır</a:t>
            </a:r>
            <a:r>
              <a:rPr lang="tr-TR" dirty="0" smtClean="0"/>
              <a:t>.</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514" y="2051795"/>
            <a:ext cx="4910714" cy="404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5496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1.8.3.9. Makaslı Palet </a:t>
            </a:r>
            <a:r>
              <a:rPr lang="tr-TR" b="1" dirty="0" smtClean="0"/>
              <a:t>Taşıyıcı</a:t>
            </a:r>
            <a:endParaRPr lang="en-US" dirty="0"/>
          </a:p>
        </p:txBody>
      </p:sp>
      <p:sp>
        <p:nvSpPr>
          <p:cNvPr id="3" name="İçerik Yer Tutucusu 2"/>
          <p:cNvSpPr>
            <a:spLocks noGrp="1"/>
          </p:cNvSpPr>
          <p:nvPr>
            <p:ph idx="1"/>
          </p:nvPr>
        </p:nvSpPr>
        <p:spPr>
          <a:xfrm>
            <a:off x="1097280" y="1845733"/>
            <a:ext cx="5303520" cy="4361883"/>
          </a:xfrm>
        </p:spPr>
        <p:txBody>
          <a:bodyPr>
            <a:normAutofit/>
          </a:bodyPr>
          <a:lstStyle/>
          <a:p>
            <a:r>
              <a:rPr lang="tr-TR" dirty="0" smtClean="0"/>
              <a:t>- </a:t>
            </a:r>
            <a:r>
              <a:rPr lang="tr-TR" dirty="0"/>
              <a:t>Kaldırma ve indirme işlemlerinin sık sık uygulandığı alanlar içindir.</a:t>
            </a:r>
            <a:endParaRPr lang="en-US" dirty="0"/>
          </a:p>
          <a:p>
            <a:r>
              <a:rPr lang="tr-TR" dirty="0" smtClean="0"/>
              <a:t>-  </a:t>
            </a:r>
            <a:r>
              <a:rPr lang="tr-TR" dirty="0"/>
              <a:t>Yükün hızlı elektrik/hidrolik olarak kaldırılması, basınç boşaltma </a:t>
            </a:r>
            <a:r>
              <a:rPr lang="tr-TR" dirty="0" err="1"/>
              <a:t>ventili</a:t>
            </a:r>
            <a:r>
              <a:rPr lang="tr-TR" dirty="0"/>
              <a:t> </a:t>
            </a:r>
            <a:r>
              <a:rPr lang="tr-TR" dirty="0" smtClean="0"/>
              <a:t>aşırı</a:t>
            </a:r>
            <a:r>
              <a:rPr lang="tr-TR" dirty="0"/>
              <a:t> </a:t>
            </a:r>
            <a:r>
              <a:rPr lang="tr-TR" dirty="0" smtClean="0"/>
              <a:t>yüklemeyi </a:t>
            </a:r>
            <a:r>
              <a:rPr lang="tr-TR" dirty="0"/>
              <a:t>önler.</a:t>
            </a:r>
            <a:endParaRPr lang="en-US" dirty="0"/>
          </a:p>
          <a:p>
            <a:r>
              <a:rPr lang="tr-TR" dirty="0" smtClean="0"/>
              <a:t>- </a:t>
            </a:r>
            <a:r>
              <a:rPr lang="tr-TR" dirty="0"/>
              <a:t>Hidrolik ünitesinde ise ergonomik kontrol butonu bulunur.</a:t>
            </a:r>
            <a:endParaRPr lang="en-US" dirty="0"/>
          </a:p>
          <a:p>
            <a:r>
              <a:rPr lang="tr-TR" dirty="0" smtClean="0"/>
              <a:t>-  </a:t>
            </a:r>
            <a:r>
              <a:rPr lang="tr-TR" dirty="0"/>
              <a:t>Otomatik emniyet sabitlemesi (400 mm üzerinde araç hareket etmez.) vardır.</a:t>
            </a:r>
            <a:endParaRPr lang="en-US" dirty="0"/>
          </a:p>
          <a:p>
            <a:r>
              <a:rPr lang="tr-TR" dirty="0" smtClean="0"/>
              <a:t>-  </a:t>
            </a:r>
            <a:r>
              <a:rPr lang="tr-TR" dirty="0"/>
              <a:t>Yüksek yük emniyeti sağlayan uzun ayaklı sistemi mevcuttur</a:t>
            </a:r>
            <a:r>
              <a:rPr lang="tr-TR" dirty="0" smtClean="0"/>
              <a:t>.</a:t>
            </a:r>
          </a:p>
          <a:p>
            <a:r>
              <a:rPr lang="tr-TR" dirty="0" smtClean="0"/>
              <a:t>-  250 kg ve altındaki yüklerde hızlı kaldırma özelliği vardır.</a:t>
            </a:r>
            <a:endParaRPr lang="en-US"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146"/>
          <a:stretch/>
        </p:blipFill>
        <p:spPr bwMode="auto">
          <a:xfrm>
            <a:off x="6847268" y="1731516"/>
            <a:ext cx="2688510"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1109"/>
          <a:stretch/>
        </p:blipFill>
        <p:spPr bwMode="auto">
          <a:xfrm>
            <a:off x="9457026" y="4130228"/>
            <a:ext cx="2693762" cy="254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0038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1.8.3.10. Tartı Sistemli </a:t>
            </a:r>
            <a:r>
              <a:rPr lang="tr-TR" b="1" dirty="0" err="1" smtClean="0"/>
              <a:t>Transpaletler</a:t>
            </a:r>
            <a:endParaRPr lang="en-US" dirty="0"/>
          </a:p>
        </p:txBody>
      </p:sp>
      <p:sp>
        <p:nvSpPr>
          <p:cNvPr id="3" name="İçerik Yer Tutucusu 2"/>
          <p:cNvSpPr>
            <a:spLocks noGrp="1"/>
          </p:cNvSpPr>
          <p:nvPr>
            <p:ph idx="1"/>
          </p:nvPr>
        </p:nvSpPr>
        <p:spPr>
          <a:xfrm>
            <a:off x="1097280" y="1845734"/>
            <a:ext cx="5432309" cy="4374762"/>
          </a:xfrm>
        </p:spPr>
        <p:txBody>
          <a:bodyPr>
            <a:normAutofit fontScale="92500"/>
          </a:bodyPr>
          <a:lstStyle/>
          <a:p>
            <a:r>
              <a:rPr lang="tr-TR" dirty="0" smtClean="0"/>
              <a:t>- 2000 </a:t>
            </a:r>
            <a:r>
              <a:rPr lang="tr-TR" dirty="0"/>
              <a:t>kg  kapasitelidir.</a:t>
            </a:r>
            <a:endParaRPr lang="en-US" dirty="0"/>
          </a:p>
          <a:p>
            <a:r>
              <a:rPr lang="tr-TR" dirty="0" smtClean="0"/>
              <a:t>- Göstergeli </a:t>
            </a:r>
            <a:r>
              <a:rPr lang="tr-TR" dirty="0"/>
              <a:t>panelde 6 karaktere kadar değer gösterilir.</a:t>
            </a:r>
            <a:endParaRPr lang="en-US" dirty="0"/>
          </a:p>
          <a:p>
            <a:r>
              <a:rPr lang="tr-TR" dirty="0" smtClean="0"/>
              <a:t>- </a:t>
            </a:r>
            <a:r>
              <a:rPr lang="tr-TR" dirty="0"/>
              <a:t>Okumalar 1 kg’dan başlar.</a:t>
            </a:r>
            <a:endParaRPr lang="en-US" dirty="0"/>
          </a:p>
          <a:p>
            <a:r>
              <a:rPr lang="tr-TR" dirty="0" smtClean="0"/>
              <a:t>- </a:t>
            </a:r>
            <a:r>
              <a:rPr lang="tr-TR" dirty="0"/>
              <a:t>Akünün 40 saat çalışma süresi vardır.</a:t>
            </a:r>
            <a:endParaRPr lang="en-US" dirty="0"/>
          </a:p>
          <a:p>
            <a:r>
              <a:rPr lang="tr-TR" dirty="0" smtClean="0"/>
              <a:t>- </a:t>
            </a:r>
            <a:r>
              <a:rPr lang="tr-TR" dirty="0"/>
              <a:t>En az 85 mm yüksekliğe sahip paletleri kaldırabilir.</a:t>
            </a:r>
            <a:endParaRPr lang="en-US" dirty="0"/>
          </a:p>
          <a:p>
            <a:r>
              <a:rPr lang="tr-TR" dirty="0" smtClean="0"/>
              <a:t>-  </a:t>
            </a:r>
            <a:r>
              <a:rPr lang="tr-TR" dirty="0"/>
              <a:t>Mobil tartı sistemi mevcuttur.</a:t>
            </a:r>
            <a:endParaRPr lang="en-US" dirty="0"/>
          </a:p>
          <a:p>
            <a:r>
              <a:rPr lang="tr-TR" dirty="0" smtClean="0"/>
              <a:t>-  </a:t>
            </a:r>
            <a:r>
              <a:rPr lang="tr-TR" dirty="0"/>
              <a:t>Geniş LCD ekranlı kolay kullanımlı tuş takımı vardır.</a:t>
            </a:r>
            <a:endParaRPr lang="en-US" dirty="0"/>
          </a:p>
          <a:p>
            <a:r>
              <a:rPr lang="tr-TR" dirty="0" smtClean="0"/>
              <a:t>- </a:t>
            </a:r>
            <a:r>
              <a:rPr lang="tr-TR" dirty="0"/>
              <a:t>Yazıcı ile kolay çıktı alınır.</a:t>
            </a:r>
            <a:endParaRPr lang="en-US" dirty="0"/>
          </a:p>
          <a:p>
            <a:r>
              <a:rPr lang="tr-TR" dirty="0" smtClean="0"/>
              <a:t>- </a:t>
            </a:r>
            <a:r>
              <a:rPr lang="tr-TR" dirty="0"/>
              <a:t>Pil ve şebeke elektriğiyle çalışabilme özelliği gösterir</a:t>
            </a:r>
            <a:r>
              <a:rPr lang="tr-TR" dirty="0" smtClean="0"/>
              <a:t>.</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880" y="2193462"/>
            <a:ext cx="4837770" cy="32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42595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3.xml><?xml version="1.0" encoding="utf-8"?>
<a:theme xmlns:a="http://schemas.openxmlformats.org/drawingml/2006/main" name="Üst Düzey">
  <a:themeElements>
    <a:clrScheme name="Üst Düzey">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Üst Düzey">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Üst Düze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TM02900771[[fn=Dilim]]</Template>
  <TotalTime>649</TotalTime>
  <Words>11773</Words>
  <Application>Microsoft Office PowerPoint</Application>
  <PresentationFormat>Özel</PresentationFormat>
  <Paragraphs>928</Paragraphs>
  <Slides>197</Slides>
  <Notes>1</Notes>
  <HiddenSlides>0</HiddenSlides>
  <MMClips>0</MMClips>
  <ScaleCrop>false</ScaleCrop>
  <HeadingPairs>
    <vt:vector size="4" baseType="variant">
      <vt:variant>
        <vt:lpstr>Tema</vt:lpstr>
      </vt:variant>
      <vt:variant>
        <vt:i4>3</vt:i4>
      </vt:variant>
      <vt:variant>
        <vt:lpstr>Slayt Başlıkları</vt:lpstr>
      </vt:variant>
      <vt:variant>
        <vt:i4>197</vt:i4>
      </vt:variant>
    </vt:vector>
  </HeadingPairs>
  <TitlesOfParts>
    <vt:vector size="200" baseType="lpstr">
      <vt:lpstr>HDOfficeLightV0</vt:lpstr>
      <vt:lpstr>Geçmişe bakış</vt:lpstr>
      <vt:lpstr>Üst Düzey</vt:lpstr>
      <vt:lpstr>      Bu proje Avrupa Birliği ve Türkiye Cumhuriyeti tarafından finanse edilmektedir. </vt:lpstr>
      <vt:lpstr>1. FORKLİFTLER VE TRANSPALETLER 1.1. Forkliftin Özellikleri 1.1.1. Tanımı</vt:lpstr>
      <vt:lpstr>1.1.2. Forkliftin Bölümleri</vt:lpstr>
      <vt:lpstr>1.1.3. Özellikleri</vt:lpstr>
      <vt:lpstr>1.2. Forklift Çeşitleri</vt:lpstr>
      <vt:lpstr>PowerPoint Sunusu</vt:lpstr>
      <vt:lpstr>PowerPoint Sunusu</vt:lpstr>
      <vt:lpstr>1.2.4. Kullandıkları Enerji Çeşitlerine Göre Forklift Çeşitleri -1.2.4.1. Dizel Forkliftler</vt:lpstr>
      <vt:lpstr>PowerPoint Sunusu</vt:lpstr>
      <vt:lpstr>1.2.4.2. Elektrikli (Akülü) Forkliftler</vt:lpstr>
      <vt:lpstr>PowerPoint Sunusu</vt:lpstr>
      <vt:lpstr>PowerPoint Sunusu</vt:lpstr>
      <vt:lpstr>PowerPoint Sunusu</vt:lpstr>
      <vt:lpstr>Bazı özellikleri;</vt:lpstr>
      <vt:lpstr>1.2.5. Hareket İletim Sistemine Göre Forklift Çeşitleri</vt:lpstr>
      <vt:lpstr>PowerPoint Sunusu</vt:lpstr>
      <vt:lpstr>1.2.6. Kullanıldıkları Yere Göre Sınıflandırma</vt:lpstr>
      <vt:lpstr>PowerPoint Sunusu</vt:lpstr>
      <vt:lpstr>PowerPoint Sunusu</vt:lpstr>
      <vt:lpstr>PowerPoint Sunusu</vt:lpstr>
      <vt:lpstr>1.2.6.3. Özel Forkliftler</vt:lpstr>
      <vt:lpstr>1.3. İşletmelere ve Yapılacak İşe En Ugun Forklifti Seçerken Dikkat Edilecek Hususlar</vt:lpstr>
      <vt:lpstr>PowerPoint Sunusu</vt:lpstr>
      <vt:lpstr>PowerPoint Sunusu</vt:lpstr>
      <vt:lpstr>PowerPoint Sunusu</vt:lpstr>
      <vt:lpstr>PowerPoint Sunusu</vt:lpstr>
      <vt:lpstr>PowerPoint Sunusu</vt:lpstr>
      <vt:lpstr>PowerPoint Sunusu</vt:lpstr>
      <vt:lpstr>PowerPoint Sunusu</vt:lpstr>
      <vt:lpstr>1.3.3.8. Diğer Modeller </vt:lpstr>
      <vt:lpstr>1.3.4. Lastik Seçimi</vt:lpstr>
      <vt:lpstr>PowerPoint Sunusu</vt:lpstr>
      <vt:lpstr>1.4. Forklift Operatörünün Yaptığı Görev ve İşlemler</vt:lpstr>
      <vt:lpstr>1.4.2. Görevler</vt:lpstr>
      <vt:lpstr>PowerPoint Sunusu</vt:lpstr>
      <vt:lpstr>PowerPoint Sunusu</vt:lpstr>
      <vt:lpstr>1.5. Forklift Kullanımı - 1.5.1. Makinenin İlk Olarak Hareket Ettirilmesi</vt:lpstr>
      <vt:lpstr>1.5.2. Makinenin Üzerinde Bulunan Şanzıman Çeşitleri</vt:lpstr>
      <vt:lpstr>1.5.3. Durdurma ve Park Etme</vt:lpstr>
      <vt:lpstr>PowerPoint Sunusu</vt:lpstr>
      <vt:lpstr>1.5.4. Asansör ve Yük Kaldırma Kızaklarının Çalıştırılması</vt:lpstr>
      <vt:lpstr>1.5.5. Yükleme Taşıma ve Boşaltma</vt:lpstr>
      <vt:lpstr>PowerPoint Sunusu</vt:lpstr>
      <vt:lpstr>1.6. Periyodik Bakım</vt:lpstr>
      <vt:lpstr>1.6.1. Yapılması Gereken Bakımlar</vt:lpstr>
      <vt:lpstr>1.7. Güvenlik Kuralları KURAL 1</vt:lpstr>
      <vt:lpstr>KURAL 2</vt:lpstr>
      <vt:lpstr>KURAL 3 </vt:lpstr>
      <vt:lpstr>KURAL 4</vt:lpstr>
      <vt:lpstr>KURAL 5</vt:lpstr>
      <vt:lpstr>KURAL 6</vt:lpstr>
      <vt:lpstr>KURAL 7</vt:lpstr>
      <vt:lpstr>KURAL 8</vt:lpstr>
      <vt:lpstr>KURAL 9</vt:lpstr>
      <vt:lpstr>KURAL 10</vt:lpstr>
      <vt:lpstr>KURAL 11</vt:lpstr>
      <vt:lpstr>KURAL 12</vt:lpstr>
      <vt:lpstr>KURAL 13</vt:lpstr>
      <vt:lpstr>KURAL 14</vt:lpstr>
      <vt:lpstr>KURAL 15</vt:lpstr>
      <vt:lpstr>KURAL 16</vt:lpstr>
      <vt:lpstr>KURAL 17</vt:lpstr>
      <vt:lpstr>KURAL 18</vt:lpstr>
      <vt:lpstr>KURAL 19</vt:lpstr>
      <vt:lpstr>KURAL 20</vt:lpstr>
      <vt:lpstr>KURAL 21</vt:lpstr>
      <vt:lpstr>KURAL 22</vt:lpstr>
      <vt:lpstr>KURAL 23</vt:lpstr>
      <vt:lpstr>KURAL 24</vt:lpstr>
      <vt:lpstr>KURAL 25</vt:lpstr>
      <vt:lpstr>KURAL 26</vt:lpstr>
      <vt:lpstr>KURAL 27</vt:lpstr>
      <vt:lpstr>KURAL 28</vt:lpstr>
      <vt:lpstr>1.7.1. Forklift ile Çalışma Yapılırken Dikkat Edilmesi Gereken Hususlar</vt:lpstr>
      <vt:lpstr>1.7.1. Forklift ile Çalışma Yapılırken Dikkat Edilmesi Gereken Hususlar</vt:lpstr>
      <vt:lpstr>1.7.1. Forklift ile Çalışma Yapılırken Dikkat Edilmesi Gereken Hususlar</vt:lpstr>
      <vt:lpstr>1.7.1. Forklift ile Çalışma Yapılırken Dikkat Edilmesi Gereken Hususlar</vt:lpstr>
      <vt:lpstr>PowerPoint Sunusu</vt:lpstr>
      <vt:lpstr>1.7.1. Forklift ile Çalışma Yapılırken Dikkat Edilmesi Gereken Hususlar</vt:lpstr>
      <vt:lpstr>1.7.1. Forklift ile Çalışma Yapılırken Dikkat Edilmesi Gereken Hususlar</vt:lpstr>
      <vt:lpstr>1.7.1. Forklift ile Çalışma Yapılırken Dikkat Edilmesi Gereken Hususlar</vt:lpstr>
      <vt:lpstr>1.7.1. Forklift ile Çalışma Yapılırken Dikkat Edilmesi Gereken Hususlar</vt:lpstr>
      <vt:lpstr>1.7.1. Forklift ile Çalışma Yapılırken Dikkat Edilmesi Gereken Hususlar</vt:lpstr>
      <vt:lpstr>1.7.1. Forklift ile Çalışma Yapılırken Dikkat Edilmesi Gereken Hususlar</vt:lpstr>
      <vt:lpstr>PowerPoint Sunusu</vt:lpstr>
      <vt:lpstr>1.8. Transpaletler - 1.8.1. Transpaletlerin Tanımı</vt:lpstr>
      <vt:lpstr>PowerPoint Sunusu</vt:lpstr>
      <vt:lpstr>1.8.2. Transpaletlerin Özellikleri ve Bölümleri</vt:lpstr>
      <vt:lpstr>PowerPoint Sunusu</vt:lpstr>
      <vt:lpstr>1.8.3. Transpalet Çeşitleri  (El Palet Taşıma Araçları) - 1.8.3.1. Standart Transpalet</vt:lpstr>
      <vt:lpstr>1.8.3.2. Yengeç Transpalet</vt:lpstr>
      <vt:lpstr>1.8.3.3. Frenli Transpalet</vt:lpstr>
      <vt:lpstr>1.8.3.4. Uzun ve Kısa Çatallı  Transpaletler</vt:lpstr>
      <vt:lpstr>1.8.3.5. Düşük Çatal Yüksekliği Olan Transpaletler</vt:lpstr>
      <vt:lpstr>1.8.3.6. Galvaniz Kaplı Transpaletler</vt:lpstr>
      <vt:lpstr>1.8.3.7. Paslanmaz Çelik El Palet Taşıma Aracı</vt:lpstr>
      <vt:lpstr>1.8.3.8. Manuel/Hidrolik Kaldırmalı Makaslı Transpaletler</vt:lpstr>
      <vt:lpstr>1.8.3.9. Makaslı Palet Taşıyıcı</vt:lpstr>
      <vt:lpstr>1.8.3.10. Tartı Sistemli Transpaletler</vt:lpstr>
      <vt:lpstr>1.8.3.11. Kaldırma Platformu</vt:lpstr>
      <vt:lpstr>1.8.3.12. Manuel İstifleyici</vt:lpstr>
      <vt:lpstr>1.8.3.12. Akülü İstif Makinesi (Ayarlı Ayaklı)</vt:lpstr>
      <vt:lpstr>1.8.3.13. Akülü İstif Makinesi (Sabit Ayaklı)</vt:lpstr>
      <vt:lpstr>1.8.3.14. Akülü Transpalet</vt:lpstr>
      <vt:lpstr>2. VİNÇLER</vt:lpstr>
      <vt:lpstr>PowerPoint Sunusu</vt:lpstr>
      <vt:lpstr>2.2. Vinç Çeşitleri</vt:lpstr>
      <vt:lpstr>2.2.1. Hareket Kabiliyetlerine Göre</vt:lpstr>
      <vt:lpstr>2.2.2. Kaldırma Kabiliyetlerine Göre</vt:lpstr>
      <vt:lpstr>2.2.3. Hareket Kabiliyetlerine Göre</vt:lpstr>
      <vt:lpstr>2.2.3.2. Lastik Tekerlekli Vinçler</vt:lpstr>
      <vt:lpstr>PowerPoint Sunusu</vt:lpstr>
      <vt:lpstr>PowerPoint Sunusu</vt:lpstr>
      <vt:lpstr>2.2.3.3. Paletli Vinçler</vt:lpstr>
      <vt:lpstr>PowerPoint Sunusu</vt:lpstr>
      <vt:lpstr>2.2.3.4. Ray Üzerinde Hareketli Vinç</vt:lpstr>
      <vt:lpstr>2.2.3.5. Köprülü Vinçler</vt:lpstr>
      <vt:lpstr>PowerPoint Sunusu</vt:lpstr>
      <vt:lpstr>PowerPoint Sunusu</vt:lpstr>
      <vt:lpstr>2.2.3.6. Kule Vinçler</vt:lpstr>
      <vt:lpstr>2.2.4. Kaldırma Kabiliyetlerine Göre</vt:lpstr>
      <vt:lpstr>PowerPoint Sunusu</vt:lpstr>
      <vt:lpstr>PowerPoint Sunusu</vt:lpstr>
      <vt:lpstr>2.2.4.2. Halatlı Vinçler</vt:lpstr>
      <vt:lpstr>PowerPoint Sunusu</vt:lpstr>
      <vt:lpstr>2.3. Vinç Kullanıcısı (Operatör)</vt:lpstr>
      <vt:lpstr>2.3.1. Operatörün Sorumlulukları </vt:lpstr>
      <vt:lpstr>2.3.2. Vinç Operatörünün Dikkat Etmesi Gereken Noktalar</vt:lpstr>
      <vt:lpstr>PowerPoint Sunusu</vt:lpstr>
      <vt:lpstr>2.4. Bakım</vt:lpstr>
      <vt:lpstr>2.4.1. Bakım Şekilleri</vt:lpstr>
      <vt:lpstr>PowerPoint Sunusu</vt:lpstr>
      <vt:lpstr>2.4.2. Bakım Zamanları</vt:lpstr>
      <vt:lpstr>2.4.2.1. Günlük Bakım</vt:lpstr>
      <vt:lpstr>PowerPoint Sunusu</vt:lpstr>
      <vt:lpstr>Isıtma sırasında kontrol ve bakım</vt:lpstr>
      <vt:lpstr>Çalışma sırasında kontrol ve bakım</vt:lpstr>
      <vt:lpstr>İş bitimi kontrolü ve bakımı</vt:lpstr>
      <vt:lpstr>2.4.2.2. Periyodik Bakım</vt:lpstr>
      <vt:lpstr>2.5. Vinçlerin Kontrolü</vt:lpstr>
      <vt:lpstr>PowerPoint Sunusu</vt:lpstr>
      <vt:lpstr>2.5.1. Kontrol Yükü</vt:lpstr>
      <vt:lpstr>2.5.1. Kontrol Yükü</vt:lpstr>
      <vt:lpstr>2.5.2. Tanı Eksikliği Olan Vinçlerin Kontrolü</vt:lpstr>
      <vt:lpstr>2.5.3. Periyodik Kontrol - 2.5.3.1. Vinç Periyodik Kontrol Talimatları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2.6. Arıza</vt:lpstr>
      <vt:lpstr>PowerPoint Sunusu</vt:lpstr>
      <vt:lpstr>2.6.1. Çıkardıkları Sese Göre Arıza</vt:lpstr>
      <vt:lpstr>2.6.2. Düzensiz Şekildeki Sesler</vt:lpstr>
      <vt:lpstr>2.6.3. Düzenli Şekildeki Sesler</vt:lpstr>
      <vt:lpstr>2.6.4. Arızalar ve Nedenleri -2.6.4.1. Motor Arızaları</vt:lpstr>
      <vt:lpstr>PowerPoint Sunusu</vt:lpstr>
      <vt:lpstr>PowerPoint Sunusu</vt:lpstr>
      <vt:lpstr>PowerPoint Sunusu</vt:lpstr>
      <vt:lpstr>2.6.4.2. Hidrolik Şanzıman Arızaları</vt:lpstr>
      <vt:lpstr>PowerPoint Sunusu</vt:lpstr>
      <vt:lpstr>PowerPoint Sunusu</vt:lpstr>
      <vt:lpstr>PowerPoint Sunusu</vt:lpstr>
      <vt:lpstr>2.6.4.3. Hidrostatik Sistem Arızaları</vt:lpstr>
      <vt:lpstr>2.6.4.4. Fren Sistem Arızaları</vt:lpstr>
      <vt:lpstr>PowerPoint Sunusu</vt:lpstr>
      <vt:lpstr>PowerPoint Sunusu</vt:lpstr>
      <vt:lpstr>2.6.4.5. Hidrolik Sistem Arızaları</vt:lpstr>
      <vt:lpstr>PowerPoint Sunusu</vt:lpstr>
      <vt:lpstr>2.6.4.6. Şan Sistemi Arızaları</vt:lpstr>
      <vt:lpstr>PowerPoint Sunusu</vt:lpstr>
      <vt:lpstr>2.6.4.7. Marş Sistemi Arızaları</vt:lpstr>
      <vt:lpstr>2.7. Vinç Operatörünün Kişisel Koruyucu Malzemeleri</vt:lpstr>
      <vt:lpstr>PowerPoint Sunusu</vt:lpstr>
      <vt:lpstr>PowerPoint Sunusu</vt:lpstr>
      <vt:lpstr>PowerPoint Sunusu</vt:lpstr>
      <vt:lpstr>PowerPoint Sunusu</vt:lpstr>
      <vt:lpstr>PowerPoint Sunusu</vt:lpstr>
      <vt:lpstr>PowerPoint Sunusu</vt:lpstr>
      <vt:lpstr>2.8. Vinçlerle İlgili “İşçi Sağlığı ve İş Güvenliği” Kapsamında Yer Alan Maddeler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FORKLİFTLER TRANSPALETLER VE VİNÇLER</dc:title>
  <dc:creator>Kaan KÜÇÜKERDEM</dc:creator>
  <cp:lastModifiedBy>Bilal Keskin</cp:lastModifiedBy>
  <cp:revision>47</cp:revision>
  <dcterms:created xsi:type="dcterms:W3CDTF">2016-03-16T13:54:19Z</dcterms:created>
  <dcterms:modified xsi:type="dcterms:W3CDTF">2016-04-24T07:52:27Z</dcterms:modified>
</cp:coreProperties>
</file>